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48"/>
  </p:notesMasterIdLst>
  <p:handoutMasterIdLst>
    <p:handoutMasterId r:id="rId49"/>
  </p:handoutMasterIdLst>
  <p:sldIdLst>
    <p:sldId id="316" r:id="rId5"/>
    <p:sldId id="404" r:id="rId6"/>
    <p:sldId id="325" r:id="rId7"/>
    <p:sldId id="324" r:id="rId8"/>
    <p:sldId id="326" r:id="rId9"/>
    <p:sldId id="327" r:id="rId10"/>
    <p:sldId id="328" r:id="rId11"/>
    <p:sldId id="342" r:id="rId12"/>
    <p:sldId id="341" r:id="rId13"/>
    <p:sldId id="343" r:id="rId14"/>
    <p:sldId id="346" r:id="rId15"/>
    <p:sldId id="344" r:id="rId16"/>
    <p:sldId id="329" r:id="rId17"/>
    <p:sldId id="408" r:id="rId18"/>
    <p:sldId id="410" r:id="rId19"/>
    <p:sldId id="409" r:id="rId20"/>
    <p:sldId id="411" r:id="rId21"/>
    <p:sldId id="384" r:id="rId22"/>
    <p:sldId id="385" r:id="rId23"/>
    <p:sldId id="386" r:id="rId24"/>
    <p:sldId id="387" r:id="rId25"/>
    <p:sldId id="388" r:id="rId26"/>
    <p:sldId id="412" r:id="rId27"/>
    <p:sldId id="390" r:id="rId28"/>
    <p:sldId id="391" r:id="rId29"/>
    <p:sldId id="392" r:id="rId30"/>
    <p:sldId id="398" r:id="rId31"/>
    <p:sldId id="399" r:id="rId32"/>
    <p:sldId id="397" r:id="rId33"/>
    <p:sldId id="413" r:id="rId34"/>
    <p:sldId id="393" r:id="rId35"/>
    <p:sldId id="394" r:id="rId36"/>
    <p:sldId id="396" r:id="rId37"/>
    <p:sldId id="367" r:id="rId38"/>
    <p:sldId id="400" r:id="rId39"/>
    <p:sldId id="382" r:id="rId40"/>
    <p:sldId id="383" r:id="rId41"/>
    <p:sldId id="380" r:id="rId42"/>
    <p:sldId id="381" r:id="rId43"/>
    <p:sldId id="357" r:id="rId44"/>
    <p:sldId id="414" r:id="rId45"/>
    <p:sldId id="415" r:id="rId46"/>
    <p:sldId id="401" r:id="rId4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0" autoAdjust="0"/>
    <p:restoredTop sz="89598" autoAdjust="0"/>
  </p:normalViewPr>
  <p:slideViewPr>
    <p:cSldViewPr>
      <p:cViewPr>
        <p:scale>
          <a:sx n="100" d="100"/>
          <a:sy n="100" d="100"/>
        </p:scale>
        <p:origin x="-690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de-CH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de-CH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de-CH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382E6501-BF1F-4A40-9586-E596992DFB4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908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79" rIns="95559" bIns="47779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79" rIns="95559" bIns="4777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79" rIns="95559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79" rIns="95559" bIns="47779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79" rIns="95559" bIns="4777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020402DB-EFEB-44F0-889D-444CCCF06A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54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Theologie: 	Sprache,</a:t>
            </a:r>
            <a:r>
              <a:rPr lang="de-CH" baseline="0" dirty="0" smtClean="0"/>
              <a:t> Grundhaltung der Würde jeden Individuums</a:t>
            </a:r>
          </a:p>
          <a:p>
            <a:endParaRPr lang="de-CH" baseline="0" dirty="0" smtClean="0"/>
          </a:p>
          <a:p>
            <a:r>
              <a:rPr lang="de-CH" baseline="0" dirty="0" smtClean="0"/>
              <a:t>MBA: 	Organisation von Strukturen, Analyse</a:t>
            </a:r>
          </a:p>
          <a:p>
            <a:endParaRPr lang="de-CH" baseline="0" dirty="0" smtClean="0"/>
          </a:p>
          <a:p>
            <a:r>
              <a:rPr lang="de-CH" baseline="0" dirty="0" smtClean="0"/>
              <a:t>Arbeitsmarktintegration:	Zusammenhänge, es klemmt, Notwendigkeit</a:t>
            </a:r>
          </a:p>
          <a:p>
            <a:endParaRPr lang="de-CH" baseline="0" dirty="0" smtClean="0"/>
          </a:p>
          <a:p>
            <a:r>
              <a:rPr lang="de-CH" baseline="0" dirty="0" smtClean="0"/>
              <a:t>NWIIZ: Gründungsmythos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402DB-EFEB-44F0-889D-444CCCF06A5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63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894B4-2350-47B1-AFE1-1793A61D7A96}" type="slidenum">
              <a:rPr lang="de-CH"/>
              <a:pPr/>
              <a:t>8</a:t>
            </a:fld>
            <a:endParaRPr lang="de-CH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714875"/>
            <a:ext cx="4567237" cy="446722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28. Oktober 2011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402DB-EFEB-44F0-889D-444CCCF06A53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37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raster_pp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3813"/>
            <a:ext cx="4548187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5163" y="593725"/>
            <a:ext cx="6650037" cy="1387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5725" y="2176463"/>
            <a:ext cx="6400800" cy="1752600"/>
          </a:xfrm>
        </p:spPr>
        <p:txBody>
          <a:bodyPr/>
          <a:lstStyle>
            <a:lvl1pPr marL="0" indent="0">
              <a:buFont typeface="Times" pitchFamily="-48" charset="0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1446213" y="62976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325D8D-F612-4AE8-9DA5-433660A86092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50813" y="6297613"/>
            <a:ext cx="1144587" cy="457200"/>
          </a:xfrm>
        </p:spPr>
        <p:txBody>
          <a:bodyPr/>
          <a:lstStyle>
            <a:lvl1pPr>
              <a:defRPr/>
            </a:lvl1pPr>
          </a:lstStyle>
          <a:p>
            <a:fld id="{B0DFE25F-6794-45C8-B5A7-3039CA8E714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188436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308725"/>
            <a:ext cx="12239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6681E-FFE1-4D4E-9966-4EEFD7F0A618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9F8D14-22C5-4453-B9BF-492F91BE7D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67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593725"/>
            <a:ext cx="2027237" cy="5273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65163" y="593725"/>
            <a:ext cx="5934075" cy="52736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D0723-44D9-4771-95E7-FD7DFD2F09A6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C49422-039C-44CB-AF1F-D9E1AD79AB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40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45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3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229A077F-F93C-45DC-888B-23CCEC9E6919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9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988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2484784" y="5445224"/>
            <a:ext cx="2267272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07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09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8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25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70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D11CC-0BF8-419A-83D7-7517A0EED7D0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13A536-A07C-4B3E-97DD-F67B357005A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46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81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59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15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322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516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493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084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25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20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635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00F409-10EA-4EBA-8E99-A6D2FD16B74D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04EDD-BCD5-4057-87A9-CA6E16BEF5B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20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044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443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18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351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1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149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279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155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359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6475" y="2176463"/>
            <a:ext cx="3810000" cy="369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68875" y="2176463"/>
            <a:ext cx="3810000" cy="369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2985B-E4E8-4934-AC7B-D8C4DB5DFC4A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52254F-8391-4D9A-B400-428A0C8177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30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566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189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58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C9F272-8E2E-4665-9477-E51F88510629}" type="datetimeFigureOut">
              <a:rPr lang="de-CH" smtClean="0"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F06CF-CA01-421F-A6F8-2A1A8CC82E9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8979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C9F272-8E2E-4665-9477-E51F88510629}" type="datetimeFigureOut">
              <a:rPr lang="de-CH" smtClean="0"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F06CF-CA01-421F-A6F8-2A1A8CC82E9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69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94484-D6C5-421E-ADD0-4A0851D6BF8C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98EA84-75FF-4951-B4A0-BF6638F733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10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D26E2-871E-4473-B734-F56EE9E779F8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A10EC1-50FA-4BE2-8A0C-ED4366E92C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32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04F4B2-85E2-4481-84C0-AA57B7BDC855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356F2F-A8C1-4FBA-A26E-DE707C29D0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73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70B76-1096-443F-84D1-B945EFEEB812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36626D-E9D6-47EC-B274-F8E0803493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15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3C94D-1B76-4E11-BCF0-2F960F16407F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90D436-0367-4574-ADEE-D27D055748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95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" name="Picture 739" descr="raster_ppt_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3813"/>
            <a:ext cx="4548187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593725"/>
            <a:ext cx="65738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6475" y="2176463"/>
            <a:ext cx="77724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749" name="Rectangle 725"/>
          <p:cNvSpPr>
            <a:spLocks noChangeArrowheads="1"/>
          </p:cNvSpPr>
          <p:nvPr/>
        </p:nvSpPr>
        <p:spPr bwMode="auto">
          <a:xfrm>
            <a:off x="0" y="188436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758" name="Line 734"/>
          <p:cNvSpPr>
            <a:spLocks noChangeShapeType="1"/>
          </p:cNvSpPr>
          <p:nvPr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765" name="Picture 74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308725"/>
            <a:ext cx="12239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24130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476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238250" indent="-1841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3pPr>
      <a:lvl4pPr marL="1657350" indent="-1333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076450" indent="-1714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5pPr>
      <a:lvl6pPr marL="2533650" indent="-1714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6pPr>
      <a:lvl7pPr marL="2990850" indent="-1714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7pPr>
      <a:lvl8pPr marL="3448050" indent="-1714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8pPr>
      <a:lvl9pPr marL="3905250" indent="-171450" algn="l" rtl="0" eaLnBrk="1" fontAlgn="base" hangingPunct="1">
        <a:lnSpc>
          <a:spcPts val="3400"/>
        </a:lnSpc>
        <a:spcBef>
          <a:spcPts val="1700"/>
        </a:spcBef>
        <a:spcAft>
          <a:spcPct val="0"/>
        </a:spcAft>
        <a:buFont typeface="Times" pitchFamily="-48" charset="0"/>
        <a:buChar char="–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343150" cy="504825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63888" y="479715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229A077F-F93C-45DC-888B-23CCEC9E6919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9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20" name="Picture 74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308725"/>
            <a:ext cx="12239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2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" y="0"/>
            <a:ext cx="9151652" cy="7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229A077F-F93C-45DC-888B-23CCEC9E6919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fld id="{3E5DD8AB-6251-49EA-899A-2BB668CF68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0" name="Picture 74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308725"/>
            <a:ext cx="12239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" y="10758"/>
            <a:ext cx="9144000" cy="81915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976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9A077F-F93C-45DC-888B-23CCEC9E6919}" type="datetime1">
              <a:rPr lang="de-DE"/>
              <a:pPr/>
              <a:t>23.03.2015</a:t>
            </a:fld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976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D8AB-6251-49EA-899A-2BB668CF68D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" name="Line 734"/>
          <p:cNvSpPr>
            <a:spLocks noChangeShapeType="1"/>
          </p:cNvSpPr>
          <p:nvPr userDrawn="1"/>
        </p:nvSpPr>
        <p:spPr bwMode="auto">
          <a:xfrm>
            <a:off x="1371600" y="6297613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74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z.ch/" TargetMode="Externa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iiz-aargau.ch/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pforte-arbeitsmarkt.ch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627-678E-412B-8322-4B8F4E7D3E35}" type="datetime1">
              <a:rPr lang="de-DE"/>
              <a:pPr/>
              <a:t>23.03.2015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A15A58-F78C-428B-8354-D8EF521F1C18}" type="slidenum">
              <a:rPr lang="de-DE"/>
              <a:pPr/>
              <a:t>1</a:t>
            </a:fld>
            <a:endParaRPr lang="de-DE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593725"/>
            <a:ext cx="7795269" cy="1311275"/>
          </a:xfrm>
        </p:spPr>
        <p:txBody>
          <a:bodyPr/>
          <a:lstStyle/>
          <a:p>
            <a:r>
              <a:rPr lang="de-CH" dirty="0" smtClean="0"/>
              <a:t>3. Vernetzungstagung chronischkrank.ch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Wie </a:t>
            </a:r>
            <a:r>
              <a:rPr lang="de-CH" dirty="0"/>
              <a:t>I</a:t>
            </a:r>
            <a:r>
              <a:rPr lang="de-CH" dirty="0" smtClean="0"/>
              <a:t>nterdisziplinarität gelingt</a:t>
            </a:r>
            <a:endParaRPr lang="de-CH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1700" y="2420888"/>
            <a:ext cx="5400600" cy="3690937"/>
          </a:xfrm>
        </p:spPr>
        <p:txBody>
          <a:bodyPr/>
          <a:lstStyle/>
          <a:p>
            <a:pPr marL="101600" indent="0">
              <a:buNone/>
            </a:pPr>
            <a:endParaRPr lang="de-CH" dirty="0" smtClean="0"/>
          </a:p>
          <a:p>
            <a:pPr marL="101600" indent="0">
              <a:buNone/>
            </a:pPr>
            <a:r>
              <a:rPr lang="de-CH" dirty="0" smtClean="0"/>
              <a:t>Interinstitutionelle </a:t>
            </a:r>
            <a:r>
              <a:rPr lang="de-CH" dirty="0"/>
              <a:t>Zusammenarbeit </a:t>
            </a:r>
            <a:r>
              <a:rPr lang="de-CH" dirty="0" smtClean="0"/>
              <a:t>                       im </a:t>
            </a:r>
            <a:r>
              <a:rPr lang="de-CH" dirty="0"/>
              <a:t>Kanton Aargau –</a:t>
            </a:r>
          </a:p>
          <a:p>
            <a:pPr marL="101600" indent="0">
              <a:buNone/>
            </a:pPr>
            <a:r>
              <a:rPr lang="de-CH" dirty="0"/>
              <a:t>vom Pilot zur Realität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Systemlogik kreuzt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10</a:t>
            </a:fld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267744" y="1988840"/>
            <a:ext cx="3456384" cy="24482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 flipV="1">
            <a:off x="1691680" y="1628800"/>
            <a:ext cx="1656184" cy="42484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3059832" y="2852936"/>
            <a:ext cx="4896544" cy="155397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>
            <a:off x="3635896" y="4005064"/>
            <a:ext cx="4608512" cy="8036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2299556" y="3117422"/>
            <a:ext cx="4832920" cy="18957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2299556" y="2645296"/>
            <a:ext cx="2128428" cy="33759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106400" y="1621160"/>
            <a:ext cx="3456384" cy="22322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3779912" y="1340400"/>
            <a:ext cx="1296144" cy="45365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5724128" y="908720"/>
            <a:ext cx="491314" cy="43204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59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7707" y="2176463"/>
            <a:ext cx="7772400" cy="3690937"/>
          </a:xfrm>
        </p:spPr>
        <p:txBody>
          <a:bodyPr/>
          <a:lstStyle/>
          <a:p>
            <a:r>
              <a:rPr lang="de-CH" dirty="0" smtClean="0"/>
              <a:t>Ineffiziente Ressourcennutzung</a:t>
            </a:r>
          </a:p>
          <a:p>
            <a:pPr marL="101600" indent="0">
              <a:buNone/>
            </a:pPr>
            <a:endParaRPr lang="de-CH" dirty="0" smtClean="0"/>
          </a:p>
          <a:p>
            <a:r>
              <a:rPr lang="de-CH" dirty="0" smtClean="0"/>
              <a:t>Negativspirale für </a:t>
            </a:r>
            <a:r>
              <a:rPr lang="de-CH" dirty="0" err="1" smtClean="0"/>
              <a:t>Klientensysteme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5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Ein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gemeinsames </a:t>
            </a:r>
            <a:r>
              <a:rPr lang="de-CH" dirty="0" smtClean="0"/>
              <a:t>Ziel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2138362"/>
            <a:ext cx="75723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89" y="1484784"/>
            <a:ext cx="4709622" cy="457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65163" y="593725"/>
            <a:ext cx="6573837" cy="1311275"/>
          </a:xfrm>
        </p:spPr>
        <p:txBody>
          <a:bodyPr/>
          <a:lstStyle/>
          <a:p>
            <a:r>
              <a:rPr lang="de-CH" dirty="0"/>
              <a:t>v</a:t>
            </a:r>
            <a:r>
              <a:rPr lang="de-CH" dirty="0" smtClean="0"/>
              <a:t>iele </a:t>
            </a:r>
            <a:r>
              <a:rPr lang="de-CH" dirty="0" err="1" smtClean="0"/>
              <a:t>Smarties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2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F4B2-85E2-4481-84C0-AA57B7BDC855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56F2F-A8C1-4FBA-A26E-DE707C29D0F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77788" y="836712"/>
            <a:ext cx="8388424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     </a:t>
            </a:r>
            <a:r>
              <a:rPr lang="de-CH" sz="2800" b="1" dirty="0" smtClean="0"/>
              <a:t>Methode: Case Management</a:t>
            </a:r>
            <a:endParaRPr lang="de-CH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37" y="1628800"/>
            <a:ext cx="5774125" cy="43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0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F4B2-85E2-4481-84C0-AA57B7BDC855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56F2F-A8C1-4FBA-A26E-DE707C29D0F0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791072" y="184482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Case Management ist ein Handlungskonzept zur </a:t>
            </a:r>
            <a:r>
              <a:rPr lang="de-CH" b="1" dirty="0"/>
              <a:t>systematischen</a:t>
            </a:r>
            <a:r>
              <a:rPr lang="de-CH" dirty="0"/>
              <a:t> Gestaltung von Beratungs- und Unterstützungsprozessen für Menschen, die aufgrund ihrer komplexen Problemlage mehrere professionelle Dienste in Anspruch nehmen müssen. 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Eine </a:t>
            </a:r>
            <a:r>
              <a:rPr lang="de-CH" dirty="0"/>
              <a:t>wirksame Anwendung von Case Management baut darauf auf, dass verschiedene Leistungsträger im Interesse einer optimalen Unterstützung der Klienten und Klientinnen partnerschaftlich zusammenarbeiten.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1520" y="692696"/>
            <a:ext cx="8388424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     </a:t>
            </a:r>
            <a:r>
              <a:rPr lang="de-CH" sz="2800" b="1" dirty="0" smtClean="0"/>
              <a:t>Definition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40993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F4B2-85E2-4481-84C0-AA57B7BDC855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56F2F-A8C1-4FBA-A26E-DE707C29D0F0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65163" y="593725"/>
            <a:ext cx="6573837" cy="13112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de-CH" dirty="0" smtClean="0">
                <a:solidFill>
                  <a:schemeClr val="tx1"/>
                </a:solidFill>
              </a:rPr>
              <a:t>Menschenbild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746845" y="2276872"/>
            <a:ext cx="705678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0">
              <a:spcBef>
                <a:spcPts val="3000"/>
              </a:spcBef>
              <a:buFont typeface="Arial" pitchFamily="34" charset="0"/>
              <a:buNone/>
            </a:pPr>
            <a:r>
              <a:rPr lang="de-CH" dirty="0" smtClean="0"/>
              <a:t>Jedem Menschen steht die gleiche Würde zu</a:t>
            </a:r>
            <a:endParaRPr lang="de-DE" sz="800" dirty="0"/>
          </a:p>
          <a:p>
            <a:pPr marL="101600" indent="0">
              <a:spcBef>
                <a:spcPts val="3000"/>
              </a:spcBef>
              <a:buFont typeface="Arial" pitchFamily="34" charset="0"/>
              <a:buNone/>
            </a:pPr>
            <a:r>
              <a:rPr lang="de-DE" dirty="0"/>
              <a:t>Jeder Mensch ist der Experte seines </a:t>
            </a:r>
            <a:r>
              <a:rPr lang="de-DE" dirty="0" smtClean="0"/>
              <a:t>Lebens</a:t>
            </a:r>
            <a:endParaRPr lang="de-DE" dirty="0"/>
          </a:p>
          <a:p>
            <a:pPr marL="101600" indent="0">
              <a:spcBef>
                <a:spcPts val="3000"/>
              </a:spcBef>
              <a:buFont typeface="Arial" pitchFamily="34" charset="0"/>
              <a:buNone/>
            </a:pPr>
            <a:r>
              <a:rPr lang="de-DE" dirty="0" smtClean="0"/>
              <a:t>Das Individuum steht im Mittelpunkt</a:t>
            </a:r>
          </a:p>
          <a:p>
            <a:pPr marL="101600" indent="0">
              <a:spcBef>
                <a:spcPts val="3000"/>
              </a:spcBef>
              <a:buFont typeface="Arial" pitchFamily="34" charset="0"/>
              <a:buNone/>
            </a:pPr>
            <a:r>
              <a:rPr lang="de-DE" dirty="0" smtClean="0"/>
              <a:t>Der Blick auf die Realität ist ein systemischer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37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125538"/>
            <a:ext cx="7278886" cy="9985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Projekt NetzWerk IIZ Aargau</a:t>
            </a:r>
            <a:endParaRPr lang="de-CH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1988840"/>
            <a:ext cx="7129462" cy="3960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Start 2002 als Teil der schweizerischen IIZ-Projekte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ab 2005 mehrjähriges Folgeprojekt, kantonal finanziert 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ab 2006 Teil des gesamtschweizerischen Projektes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   IIZ-MAMAC</a:t>
            </a:r>
          </a:p>
          <a:p>
            <a:pPr>
              <a:spcBef>
                <a:spcPct val="300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ab 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2008 Arbeit mit Leistungsauftrag von AWA, IV, KSD und Ver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ein BAB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Projektträger und Führung der Geschäftsstelle: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   Verein HEKS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LernWerk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/ Lernwerk</a:t>
            </a:r>
          </a:p>
          <a:p>
            <a:pPr>
              <a:lnSpc>
                <a:spcPct val="11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Ab 2014 Heimfall an den Kanton 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5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980728"/>
            <a:ext cx="9144000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          Anpassung</a:t>
            </a:r>
            <a:endParaRPr lang="de-CH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192088" y="2170558"/>
            <a:ext cx="7772400" cy="3690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>
              <a:spcBef>
                <a:spcPts val="3000"/>
              </a:spcBef>
              <a:buFont typeface="Arial" pitchFamily="34" charset="0"/>
              <a:buNone/>
            </a:pPr>
            <a:r>
              <a:rPr lang="de-CH" dirty="0" smtClean="0"/>
              <a:t>Jede Institution behält die Zuständigkeit für die ihnen nach Gesetz und Weisungen zustehenden Aufgaben</a:t>
            </a:r>
            <a:endParaRPr lang="de-CH" sz="800" dirty="0" smtClean="0"/>
          </a:p>
          <a:p>
            <a:r>
              <a:rPr lang="de-CH" dirty="0" smtClean="0"/>
              <a:t>Verhandlungen  </a:t>
            </a:r>
          </a:p>
          <a:p>
            <a:r>
              <a:rPr lang="de-CH" dirty="0" smtClean="0"/>
              <a:t>Moderation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52400" y="6297613"/>
            <a:ext cx="1143000" cy="457200"/>
          </a:xfrm>
        </p:spPr>
        <p:txBody>
          <a:bodyPr/>
          <a:lstStyle/>
          <a:p>
            <a:fld id="{5A13A536-A07C-4B3E-97DD-F67B357005A0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5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980728"/>
            <a:ext cx="9144000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       Themen</a:t>
            </a:r>
            <a:endParaRPr lang="de-CH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900708" y="2176463"/>
            <a:ext cx="7342584" cy="3690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Macht  vs.  Flexibilität</a:t>
            </a:r>
          </a:p>
          <a:p>
            <a:pPr marL="101600" indent="0">
              <a:buFont typeface="Arial" pitchFamily="34" charset="0"/>
              <a:buNone/>
            </a:pPr>
            <a:endParaRPr lang="de-CH" dirty="0" smtClean="0"/>
          </a:p>
          <a:p>
            <a:r>
              <a:rPr lang="de-CH" dirty="0" smtClean="0"/>
              <a:t>Umgang mit Weisungen und internen Kontrollen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52400" y="6297613"/>
            <a:ext cx="1143000" cy="457200"/>
          </a:xfrm>
        </p:spPr>
        <p:txBody>
          <a:bodyPr/>
          <a:lstStyle/>
          <a:p>
            <a:fld id="{5A13A536-A07C-4B3E-97DD-F67B357005A0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3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495460"/>
            <a:ext cx="2664296" cy="343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1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979712" y="846603"/>
            <a:ext cx="587920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Übersetzungen / </a:t>
            </a:r>
          </a:p>
          <a:p>
            <a:pPr algn="l"/>
            <a:r>
              <a:rPr lang="de-CH" dirty="0" smtClean="0"/>
              <a:t>Über - Setzungen</a:t>
            </a:r>
            <a:endParaRPr lang="de-CH" dirty="0"/>
          </a:p>
        </p:txBody>
      </p:sp>
      <p:pic>
        <p:nvPicPr>
          <p:cNvPr id="3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2492896"/>
            <a:ext cx="4921249" cy="324323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52400" y="6297613"/>
            <a:ext cx="1143000" cy="457200"/>
          </a:xfrm>
        </p:spPr>
        <p:txBody>
          <a:bodyPr/>
          <a:lstStyle/>
          <a:p>
            <a:fld id="{5A13A536-A07C-4B3E-97DD-F67B357005A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9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85082" y="836712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Ganzheitlichkeit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48" y="1414692"/>
            <a:ext cx="5856882" cy="48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85082" y="980728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Fallvignette I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52400" y="6297613"/>
            <a:ext cx="1143000" cy="457200"/>
          </a:xfrm>
        </p:spPr>
        <p:txBody>
          <a:bodyPr/>
          <a:lstStyle/>
          <a:p>
            <a:fld id="{5A13A536-A07C-4B3E-97DD-F67B357005A0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403648" y="2147986"/>
            <a:ext cx="63367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20 Jahre Gipser. Vorarbeiter</a:t>
            </a:r>
          </a:p>
          <a:p>
            <a:r>
              <a:rPr lang="de-DE" dirty="0" smtClean="0"/>
              <a:t>Konkurs der Firma</a:t>
            </a:r>
          </a:p>
          <a:p>
            <a:r>
              <a:rPr lang="de-DE" dirty="0" smtClean="0"/>
              <a:t>Rückenprobleme, IV-Anmeldung, Reha</a:t>
            </a:r>
          </a:p>
          <a:p>
            <a:endParaRPr lang="de-DE" dirty="0"/>
          </a:p>
          <a:p>
            <a:r>
              <a:rPr lang="de-DE" dirty="0" smtClean="0"/>
              <a:t>Arbeitsversuch scheitert </a:t>
            </a:r>
          </a:p>
          <a:p>
            <a:r>
              <a:rPr lang="de-DE" dirty="0" smtClean="0"/>
              <a:t>CM der Versicherung zieht sich zurück</a:t>
            </a:r>
          </a:p>
          <a:p>
            <a:r>
              <a:rPr lang="de-DE" dirty="0" smtClean="0"/>
              <a:t>IV reagiert nicht</a:t>
            </a:r>
          </a:p>
          <a:p>
            <a:endParaRPr lang="de-DE" dirty="0" smtClean="0"/>
          </a:p>
          <a:p>
            <a:r>
              <a:rPr lang="de-DE" dirty="0"/>
              <a:t>Bedarf: Stabilität</a:t>
            </a:r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93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99592" y="1268760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Gemeinsame </a:t>
            </a:r>
            <a:r>
              <a:rPr lang="de-DE" dirty="0" smtClean="0"/>
              <a:t>Planung</a:t>
            </a:r>
          </a:p>
          <a:p>
            <a:endParaRPr lang="de-DE" dirty="0"/>
          </a:p>
          <a:p>
            <a:r>
              <a:rPr lang="de-DE" dirty="0"/>
              <a:t>Finanzielle Sicherheit 	</a:t>
            </a:r>
            <a:r>
              <a:rPr lang="de-DE" dirty="0" smtClean="0"/>
              <a:t>Budgetberatung</a:t>
            </a:r>
            <a:endParaRPr lang="de-DE" dirty="0"/>
          </a:p>
          <a:p>
            <a:r>
              <a:rPr lang="de-DE" dirty="0" smtClean="0"/>
              <a:t>Deutschkurse </a:t>
            </a:r>
            <a:r>
              <a:rPr lang="de-DE" dirty="0"/>
              <a:t>		</a:t>
            </a:r>
            <a:r>
              <a:rPr lang="de-DE" dirty="0" smtClean="0"/>
              <a:t>RAV</a:t>
            </a:r>
            <a:endParaRPr lang="de-DE" dirty="0"/>
          </a:p>
          <a:p>
            <a:r>
              <a:rPr lang="de-DE" dirty="0" err="1" smtClean="0"/>
              <a:t>Lageristenkurs</a:t>
            </a:r>
            <a:r>
              <a:rPr lang="de-DE" dirty="0"/>
              <a:t>	</a:t>
            </a:r>
            <a:r>
              <a:rPr lang="de-DE" dirty="0" smtClean="0"/>
              <a:t>	RAV</a:t>
            </a:r>
            <a:endParaRPr lang="de-DE" dirty="0"/>
          </a:p>
          <a:p>
            <a:r>
              <a:rPr lang="de-DE" dirty="0"/>
              <a:t>Arztwechsel		</a:t>
            </a:r>
            <a:r>
              <a:rPr lang="de-DE" dirty="0" smtClean="0"/>
              <a:t>	Klient</a:t>
            </a:r>
            <a:endParaRPr lang="de-DE" dirty="0"/>
          </a:p>
          <a:p>
            <a:r>
              <a:rPr lang="de-DE" dirty="0" err="1"/>
              <a:t>Fitnessabo</a:t>
            </a:r>
            <a:r>
              <a:rPr lang="de-DE" dirty="0"/>
              <a:t>		</a:t>
            </a:r>
            <a:r>
              <a:rPr lang="de-DE" dirty="0" smtClean="0"/>
              <a:t>	Pro </a:t>
            </a:r>
            <a:r>
              <a:rPr lang="de-DE" dirty="0" err="1" smtClean="0"/>
              <a:t>Infirmis</a:t>
            </a:r>
            <a:endParaRPr lang="de-DE" dirty="0" smtClean="0"/>
          </a:p>
          <a:p>
            <a:r>
              <a:rPr lang="de-DE" dirty="0" smtClean="0"/>
              <a:t>Anrechnung Berufserfahrung als Berufspraktische Ausbildung			Berufsberatung</a:t>
            </a:r>
          </a:p>
          <a:p>
            <a:r>
              <a:rPr lang="de-DE" dirty="0" smtClean="0"/>
              <a:t>Bewerbungsstrategie	RAV</a:t>
            </a:r>
          </a:p>
          <a:p>
            <a:r>
              <a:rPr lang="de-DE" dirty="0" smtClean="0"/>
              <a:t>Klären des Wohnsitzes	Familie</a:t>
            </a:r>
          </a:p>
          <a:p>
            <a:endParaRPr lang="de-DE" dirty="0"/>
          </a:p>
          <a:p>
            <a:r>
              <a:rPr lang="de-DE" b="1" dirty="0" smtClean="0"/>
              <a:t>Festanstellung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667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29050" y="845472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Netzwerk</a:t>
            </a:r>
            <a:endParaRPr lang="de-C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45" y="2052546"/>
            <a:ext cx="5659711" cy="382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85081" y="836712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Netzwerk konkret</a:t>
            </a:r>
            <a:endParaRPr lang="de-C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07" y="2148480"/>
            <a:ext cx="4986283" cy="354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85082" y="844821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Struktur NetzWerk IIZ</a:t>
            </a:r>
            <a:endParaRPr lang="de-CH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94" y="2253632"/>
            <a:ext cx="5991001" cy="40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285082" y="847760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Zusammenarbeit mit allen Bereichen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83" y="2317531"/>
            <a:ext cx="4942681" cy="419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0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1022264" y="1916832"/>
            <a:ext cx="5904656" cy="3690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Teilnahmeerklärung</a:t>
            </a:r>
          </a:p>
          <a:p>
            <a:r>
              <a:rPr lang="de-CH" dirty="0" smtClean="0"/>
              <a:t>Datenbank mit Login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1124744"/>
            <a:ext cx="9144000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       Datenschutz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10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85082" y="980728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Fallvignette II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52400" y="6297613"/>
            <a:ext cx="1143000" cy="457200"/>
          </a:xfrm>
        </p:spPr>
        <p:txBody>
          <a:bodyPr/>
          <a:lstStyle/>
          <a:p>
            <a:fld id="{5A13A536-A07C-4B3E-97DD-F67B357005A0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403648" y="2114748"/>
            <a:ext cx="63367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Schwanger kurz vor Lehrabschluss</a:t>
            </a:r>
          </a:p>
          <a:p>
            <a:r>
              <a:rPr lang="de-DE" dirty="0" smtClean="0"/>
              <a:t>Wiedereinstieg nach der Babypause funktioniert nicht</a:t>
            </a:r>
            <a:endParaRPr lang="de-DE" dirty="0"/>
          </a:p>
          <a:p>
            <a:endParaRPr lang="de-DE" sz="1600" dirty="0" smtClean="0"/>
          </a:p>
          <a:p>
            <a:r>
              <a:rPr lang="de-DE" dirty="0"/>
              <a:t>Scheidung, </a:t>
            </a:r>
            <a:r>
              <a:rPr lang="de-DE" dirty="0" err="1"/>
              <a:t>grosser</a:t>
            </a:r>
            <a:r>
              <a:rPr lang="de-DE" dirty="0"/>
              <a:t> finanzieller </a:t>
            </a:r>
            <a:r>
              <a:rPr lang="de-DE" dirty="0" smtClean="0"/>
              <a:t>Druck</a:t>
            </a:r>
          </a:p>
          <a:p>
            <a:endParaRPr lang="de-DE" dirty="0"/>
          </a:p>
          <a:p>
            <a:r>
              <a:rPr lang="de-DE" dirty="0" smtClean="0"/>
              <a:t>Massive Angstattacken</a:t>
            </a:r>
          </a:p>
          <a:p>
            <a:endParaRPr lang="de-DE" dirty="0"/>
          </a:p>
          <a:p>
            <a:r>
              <a:rPr lang="de-DE" dirty="0" smtClean="0"/>
              <a:t>Bedarf: Klarheit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13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Anna Schütz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060848"/>
            <a:ext cx="7772400" cy="3690937"/>
          </a:xfrm>
        </p:spPr>
        <p:txBody>
          <a:bodyPr/>
          <a:lstStyle/>
          <a:p>
            <a:r>
              <a:rPr lang="de-CH" dirty="0" smtClean="0"/>
              <a:t>Theologie</a:t>
            </a:r>
          </a:p>
          <a:p>
            <a:r>
              <a:rPr lang="de-CH" dirty="0" smtClean="0"/>
              <a:t>Business Administration</a:t>
            </a:r>
          </a:p>
          <a:p>
            <a:r>
              <a:rPr lang="de-CH" dirty="0" smtClean="0"/>
              <a:t>Arbeitsmarktintegration</a:t>
            </a:r>
          </a:p>
          <a:p>
            <a:pPr lvl="1"/>
            <a:r>
              <a:rPr lang="de-CH" dirty="0" smtClean="0"/>
              <a:t>Leitung Pilotprojekt und Fachstelle                     					NetzWerk IIZ Aargau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3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03648" y="1412776"/>
            <a:ext cx="6336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Gemeinsame Priorisierung:</a:t>
            </a:r>
          </a:p>
          <a:p>
            <a:endParaRPr lang="de-DE" dirty="0" smtClean="0"/>
          </a:p>
          <a:p>
            <a:r>
              <a:rPr lang="de-DE" dirty="0" smtClean="0"/>
              <a:t>Prüfung nachholen in den nicht bestandenen Fächern mit freiwilligem Lehrer</a:t>
            </a:r>
          </a:p>
          <a:p>
            <a:endParaRPr lang="de-DE" dirty="0"/>
          </a:p>
          <a:p>
            <a:r>
              <a:rPr lang="de-DE" dirty="0" smtClean="0"/>
              <a:t>Anstellung niederprozentig</a:t>
            </a:r>
          </a:p>
          <a:p>
            <a:endParaRPr lang="de-DE" dirty="0"/>
          </a:p>
          <a:p>
            <a:r>
              <a:rPr lang="de-DE" dirty="0" smtClean="0"/>
              <a:t>Erhöhung der Stellenprozente und interner Wechsel  =   finanzielle Selbständigkeit</a:t>
            </a:r>
          </a:p>
          <a:p>
            <a:endParaRPr lang="de-DE" dirty="0"/>
          </a:p>
          <a:p>
            <a:r>
              <a:rPr lang="de-DE" dirty="0" smtClean="0"/>
              <a:t>Psychotherapie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8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838491" y="1003250"/>
            <a:ext cx="6020427" cy="8190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Struktur IIZ </a:t>
            </a:r>
            <a:endParaRPr lang="de-C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91" y="1926831"/>
            <a:ext cx="5467018" cy="45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3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19672" y="963636"/>
            <a:ext cx="623924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Ressourcen und Output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707161" cy="43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6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4173"/>
            <a:ext cx="7632848" cy="473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285082" y="593725"/>
            <a:ext cx="657383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Es ordnet sich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1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779912" y="2996952"/>
            <a:ext cx="172819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hlinkClick r:id="rId2"/>
              </a:rPr>
              <a:t>iiz.ch</a:t>
            </a:r>
            <a:endParaRPr lang="de-CH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52400" y="6297613"/>
            <a:ext cx="1143000" cy="457200"/>
          </a:xfrm>
        </p:spPr>
        <p:txBody>
          <a:bodyPr/>
          <a:lstStyle/>
          <a:p>
            <a:fld id="{5A13A536-A07C-4B3E-97DD-F67B357005A0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9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65163" y="1268760"/>
            <a:ext cx="714719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Trägerschaft</a:t>
            </a:r>
            <a:endParaRPr lang="de-CH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904056" y="2635474"/>
            <a:ext cx="7772400" cy="16845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BSV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SODK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65163" y="1052736"/>
            <a:ext cx="7147197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Ausweitung der Trägerschaft</a:t>
            </a:r>
            <a:endParaRPr lang="de-CH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904056" y="2635474"/>
            <a:ext cx="7772400" cy="16845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Bundesamt für Migration (BFM) </a:t>
            </a:r>
          </a:p>
          <a:p>
            <a:pPr marL="0" indent="0">
              <a:buNone/>
            </a:pP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Schweizerische Konferenz der Integrations- delegierten (KID)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40111" y="1222450"/>
            <a:ext cx="4842941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   </a:t>
            </a:r>
            <a:r>
              <a:rPr lang="de-CH" dirty="0" smtClean="0"/>
              <a:t>Projekte aktuell</a:t>
            </a:r>
            <a:endParaRPr lang="de-CH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899592" y="2533725"/>
            <a:ext cx="7920880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Zusammenarbeit Arbeitslosenversicherung und Sozialhilfe</a:t>
            </a:r>
          </a:p>
          <a:p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Casemanagement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Berufsbildung (CM BB)</a:t>
            </a: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Forschungsprojekt: Übergang von der Sekundarstufe I</a:t>
            </a: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Verstärkter Einsatz von interkulturelle Übersetzern </a:t>
            </a: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Bestandsaufnahme zur Bildungsbeteiligung von spät</a:t>
            </a:r>
          </a:p>
          <a:p>
            <a:pPr marL="101600" indent="0">
              <a:lnSpc>
                <a:spcPts val="8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eingereisten Jugendlichen und jungen Erwachsenen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2924855"/>
            <a:ext cx="4680000" cy="1008291"/>
          </a:xfrm>
          <a:prstGeom prst="rect">
            <a:avLst/>
          </a:prstGeom>
        </p:spPr>
      </p:pic>
      <p:sp>
        <p:nvSpPr>
          <p:cNvPr id="3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5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39552" y="1124744"/>
            <a:ext cx="8424936" cy="1311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Zugang für Fachpersonen ausserhalb der Trägerinstitutionen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22" y="1916832"/>
            <a:ext cx="6493355" cy="39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1184" y="1844824"/>
            <a:ext cx="7772400" cy="3690937"/>
          </a:xfrm>
        </p:spPr>
        <p:txBody>
          <a:bodyPr/>
          <a:lstStyle/>
          <a:p>
            <a:pPr marL="615950" indent="-514350">
              <a:buAutoNum type="arabicPeriod"/>
            </a:pPr>
            <a:r>
              <a:rPr lang="de-CH" dirty="0" smtClean="0"/>
              <a:t>Arbeitsmarktintegration als Hintergrund</a:t>
            </a:r>
          </a:p>
          <a:p>
            <a:pPr marL="615950" indent="-514350">
              <a:buAutoNum type="arabicPeriod"/>
            </a:pPr>
            <a:r>
              <a:rPr lang="de-CH" dirty="0" smtClean="0"/>
              <a:t>Differenzen</a:t>
            </a:r>
          </a:p>
          <a:p>
            <a:pPr marL="615950" indent="-514350">
              <a:buAutoNum type="arabicPeriod"/>
            </a:pPr>
            <a:r>
              <a:rPr lang="de-CH" dirty="0" smtClean="0"/>
              <a:t>Struktur der Zusammenarbeit</a:t>
            </a:r>
          </a:p>
          <a:p>
            <a:pPr marL="615950" indent="-514350">
              <a:buAutoNum type="arabicPeriod"/>
            </a:pPr>
            <a:r>
              <a:rPr lang="de-CH" dirty="0" smtClean="0"/>
              <a:t>Erfahrungen</a:t>
            </a:r>
          </a:p>
          <a:p>
            <a:pPr marL="615950" indent="-514350">
              <a:buAutoNum type="arabicPeriod"/>
            </a:pPr>
            <a:r>
              <a:rPr lang="de-CH" dirty="0" smtClean="0"/>
              <a:t>Weiterentwicklung</a:t>
            </a:r>
          </a:p>
          <a:p>
            <a:pPr marL="615950" indent="-514350">
              <a:buAutoNum type="arabicPeriod"/>
            </a:pPr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5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8" name="Inhaltsplatzhalt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399062" cy="2758706"/>
          </a:xfrm>
        </p:spPr>
      </p:pic>
    </p:spTree>
    <p:extLst>
      <p:ext uri="{BB962C8B-B14F-4D97-AF65-F5344CB8AC3E}">
        <p14:creationId xmlns:p14="http://schemas.microsoft.com/office/powerpoint/2010/main" val="13360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 </a:t>
            </a:r>
            <a:r>
              <a:rPr lang="de-CH" dirty="0"/>
              <a:t>einzigartiges Projekt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916832"/>
            <a:ext cx="7772400" cy="3690937"/>
          </a:xfrm>
        </p:spPr>
        <p:txBody>
          <a:bodyPr/>
          <a:lstStyle/>
          <a:p>
            <a:pPr marL="101600" indent="0">
              <a:buNone/>
            </a:pPr>
            <a:r>
              <a:rPr lang="de-CH" dirty="0" smtClean="0"/>
              <a:t>3 </a:t>
            </a:r>
            <a:r>
              <a:rPr lang="de-CH" dirty="0"/>
              <a:t>Institutionen an 1 Standort für alle Einwohnerinnen und Einwohner der Pilotregion </a:t>
            </a:r>
            <a:r>
              <a:rPr lang="de-CH" dirty="0" smtClean="0"/>
              <a:t> zum </a:t>
            </a:r>
            <a:r>
              <a:rPr lang="de-CH" dirty="0"/>
              <a:t>Thema berufliche Eingliederung </a:t>
            </a:r>
            <a:endParaRPr lang="de-CH" dirty="0" smtClean="0"/>
          </a:p>
          <a:p>
            <a:pPr marL="101600" indent="0">
              <a:buNone/>
            </a:pPr>
            <a:r>
              <a:rPr lang="de-CH" dirty="0" smtClean="0"/>
              <a:t>ein </a:t>
            </a:r>
            <a:r>
              <a:rPr lang="de-CH" dirty="0"/>
              <a:t>regionales Kompetenzzentrum mit dem Fokus auf der Eingliederung in den Ersten </a:t>
            </a:r>
            <a:r>
              <a:rPr lang="de-CH" dirty="0" smtClean="0"/>
              <a:t>Arbeitsmarkt</a:t>
            </a:r>
          </a:p>
          <a:p>
            <a:pPr marL="101600" indent="0">
              <a:buNone/>
            </a:pPr>
            <a:r>
              <a:rPr lang="de-DE" dirty="0" smtClean="0"/>
              <a:t>Pilotregion: </a:t>
            </a:r>
            <a:r>
              <a:rPr lang="de-DE" dirty="0" err="1" smtClean="0"/>
              <a:t>Wynental</a:t>
            </a:r>
            <a:r>
              <a:rPr lang="de-DE" dirty="0" smtClean="0"/>
              <a:t> im Aargau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Ausweitung auf den Kanton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2924944"/>
            <a:ext cx="7772400" cy="3690937"/>
          </a:xfrm>
        </p:spPr>
        <p:txBody>
          <a:bodyPr/>
          <a:lstStyle/>
          <a:p>
            <a:pPr marL="101600" indent="0">
              <a:buNone/>
            </a:pPr>
            <a:r>
              <a:rPr lang="de-DE" dirty="0" smtClean="0"/>
              <a:t>                                      </a:t>
            </a:r>
            <a:r>
              <a:rPr lang="de-DE" sz="4400" dirty="0" smtClean="0"/>
              <a:t>?</a:t>
            </a:r>
            <a:endParaRPr lang="de-CH" sz="4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7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844824"/>
            <a:ext cx="7772400" cy="3690937"/>
          </a:xfrm>
        </p:spPr>
        <p:txBody>
          <a:bodyPr/>
          <a:lstStyle/>
          <a:p>
            <a:r>
              <a:rPr lang="de-CH" dirty="0" smtClean="0"/>
              <a:t>Strukturierte Zusammenarbeit hat einen langen Weg</a:t>
            </a:r>
          </a:p>
          <a:p>
            <a:r>
              <a:rPr lang="de-CH" dirty="0" smtClean="0"/>
              <a:t>Individuelle Zusammenarbeit schafft Nutzen</a:t>
            </a:r>
          </a:p>
          <a:p>
            <a:pPr lvl="1"/>
            <a:r>
              <a:rPr lang="de-CH" dirty="0" smtClean="0"/>
              <a:t>Datenschutzerklärung</a:t>
            </a:r>
          </a:p>
          <a:p>
            <a:pPr lvl="1"/>
            <a:r>
              <a:rPr lang="de-CH" dirty="0" smtClean="0"/>
              <a:t>Transparenz und Augenhöhe</a:t>
            </a:r>
          </a:p>
          <a:p>
            <a:pPr lvl="1"/>
            <a:r>
              <a:rPr lang="de-CH" dirty="0" smtClean="0"/>
              <a:t>Kreativität und Ausrichtung auf Ziel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5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Zum Einstieg: Fallvignette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1326" y="2802732"/>
            <a:ext cx="1981349" cy="1252537"/>
          </a:xfrm>
        </p:spPr>
        <p:txBody>
          <a:bodyPr/>
          <a:lstStyle/>
          <a:p>
            <a:endParaRPr lang="de-CH" dirty="0" smtClean="0"/>
          </a:p>
          <a:p>
            <a:pPr marL="101600" indent="0">
              <a:buNone/>
            </a:pPr>
            <a:r>
              <a:rPr lang="de-CH" dirty="0" smtClean="0"/>
              <a:t>Vignette 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9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Sprachfeld 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916832"/>
            <a:ext cx="7772400" cy="3690937"/>
          </a:xfrm>
        </p:spPr>
        <p:txBody>
          <a:bodyPr/>
          <a:lstStyle/>
          <a:p>
            <a:r>
              <a:rPr lang="de-CH" dirty="0" smtClean="0"/>
              <a:t>ALV: 		Stellensuchende</a:t>
            </a:r>
          </a:p>
          <a:p>
            <a:r>
              <a:rPr lang="de-CH" dirty="0" smtClean="0"/>
              <a:t>IV:			versicherte Person</a:t>
            </a:r>
          </a:p>
          <a:p>
            <a:r>
              <a:rPr lang="de-CH" dirty="0" smtClean="0"/>
              <a:t>SH:			Sozialhilfe-Bezüger</a:t>
            </a:r>
          </a:p>
          <a:p>
            <a:r>
              <a:rPr lang="de-CH" dirty="0" err="1" smtClean="0"/>
              <a:t>Aerzte</a:t>
            </a:r>
            <a:r>
              <a:rPr lang="de-CH" dirty="0" smtClean="0"/>
              <a:t>:		Patienten</a:t>
            </a:r>
          </a:p>
          <a:p>
            <a:r>
              <a:rPr lang="de-CH" dirty="0" smtClean="0"/>
              <a:t>Psychologen:	Klienten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3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Sprachfeld II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916832"/>
            <a:ext cx="7772400" cy="3690937"/>
          </a:xfrm>
        </p:spPr>
        <p:txBody>
          <a:bodyPr/>
          <a:lstStyle/>
          <a:p>
            <a:r>
              <a:rPr lang="de-CH" dirty="0" smtClean="0"/>
              <a:t>ALV:	Personalberatende</a:t>
            </a:r>
          </a:p>
          <a:p>
            <a:r>
              <a:rPr lang="de-CH" dirty="0" smtClean="0"/>
              <a:t>IV:		Eingliederungsberatende</a:t>
            </a:r>
          </a:p>
          <a:p>
            <a:r>
              <a:rPr lang="de-CH" dirty="0" smtClean="0"/>
              <a:t>SH:		Sozialarbeitende</a:t>
            </a:r>
          </a:p>
          <a:p>
            <a:r>
              <a:rPr lang="de-CH" dirty="0" err="1" smtClean="0"/>
              <a:t>Aerzte</a:t>
            </a:r>
            <a:r>
              <a:rPr lang="de-CH" dirty="0" smtClean="0"/>
              <a:t>, Psychiater, Psychologen, Beistände …</a:t>
            </a:r>
          </a:p>
          <a:p>
            <a:r>
              <a:rPr lang="de-CH" dirty="0" smtClean="0"/>
              <a:t>Arbeitsmarktintegration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7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2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Das soziale Gesamtsystem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315244" y="1365250"/>
            <a:ext cx="6513512" cy="4127500"/>
            <a:chOff x="1344605" y="1703388"/>
            <a:chExt cx="6513512" cy="4127500"/>
          </a:xfrm>
        </p:grpSpPr>
        <p:sp>
          <p:nvSpPr>
            <p:cNvPr id="550915" name="Line 3"/>
            <p:cNvSpPr>
              <a:spLocks noChangeShapeType="1"/>
            </p:cNvSpPr>
            <p:nvPr/>
          </p:nvSpPr>
          <p:spPr bwMode="auto">
            <a:xfrm>
              <a:off x="1392230" y="2281238"/>
              <a:ext cx="6388100" cy="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0917" name="Line 5"/>
            <p:cNvSpPr>
              <a:spLocks noChangeShapeType="1"/>
            </p:cNvSpPr>
            <p:nvPr/>
          </p:nvSpPr>
          <p:spPr bwMode="auto">
            <a:xfrm>
              <a:off x="1392230" y="5162550"/>
              <a:ext cx="6388100" cy="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0918" name="Line 6"/>
            <p:cNvSpPr>
              <a:spLocks noChangeShapeType="1"/>
            </p:cNvSpPr>
            <p:nvPr/>
          </p:nvSpPr>
          <p:spPr bwMode="auto">
            <a:xfrm>
              <a:off x="1369433" y="5738813"/>
              <a:ext cx="6388100" cy="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0920" name="Line 8"/>
            <p:cNvSpPr>
              <a:spLocks noChangeShapeType="1"/>
            </p:cNvSpPr>
            <p:nvPr/>
          </p:nvSpPr>
          <p:spPr bwMode="auto">
            <a:xfrm>
              <a:off x="3513130" y="1706563"/>
              <a:ext cx="0" cy="403225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1379530" y="1706563"/>
              <a:ext cx="0" cy="403225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0922" name="Line 10"/>
            <p:cNvSpPr>
              <a:spLocks noChangeShapeType="1"/>
            </p:cNvSpPr>
            <p:nvPr/>
          </p:nvSpPr>
          <p:spPr bwMode="auto">
            <a:xfrm>
              <a:off x="1392230" y="2859088"/>
              <a:ext cx="6388100" cy="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>
              <a:off x="1392230" y="3436938"/>
              <a:ext cx="6388100" cy="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pic>
          <p:nvPicPr>
            <p:cNvPr id="550926" name="Picture 14" descr="Dep_Inner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23" r="3839"/>
            <a:stretch>
              <a:fillRect/>
            </a:stretch>
          </p:blipFill>
          <p:spPr bwMode="auto">
            <a:xfrm>
              <a:off x="1436680" y="1876425"/>
              <a:ext cx="205105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27" name="Picture 15" descr="Volkswirtschaft_ev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9" t="15652" r="12451" b="17682"/>
            <a:stretch>
              <a:fillRect/>
            </a:stretch>
          </p:blipFill>
          <p:spPr bwMode="auto">
            <a:xfrm>
              <a:off x="3990967" y="1746250"/>
              <a:ext cx="1223963" cy="49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28" name="Picture 16" descr="bsvlog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0" y="2327275"/>
              <a:ext cx="10477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29" name="Picture 17" descr="sec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767" y="2354263"/>
              <a:ext cx="1116013" cy="43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30" name="Picture 18" descr="aw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330" y="4051300"/>
              <a:ext cx="503237" cy="50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31" name="Picture 19" descr="rav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0" y="5278438"/>
              <a:ext cx="996950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32" name="Picture 20" descr="logo_caiss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73"/>
            <a:stretch>
              <a:fillRect/>
            </a:stretch>
          </p:blipFill>
          <p:spPr bwMode="auto">
            <a:xfrm>
              <a:off x="5338755" y="5588000"/>
              <a:ext cx="298450" cy="150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33" name="Picture 2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3" t="13919" r="12500"/>
            <a:stretch>
              <a:fillRect/>
            </a:stretch>
          </p:blipFill>
          <p:spPr bwMode="auto">
            <a:xfrm>
              <a:off x="2087555" y="3457575"/>
              <a:ext cx="746125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0934" name="Text Box 22"/>
            <p:cNvSpPr txBox="1">
              <a:spLocks noChangeArrowheads="1"/>
            </p:cNvSpPr>
            <p:nvPr/>
          </p:nvSpPr>
          <p:spPr bwMode="auto">
            <a:xfrm>
              <a:off x="1344605" y="2933700"/>
              <a:ext cx="2232025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1" dirty="0">
                  <a:latin typeface="Tahoma" pitchFamily="34" charset="0"/>
                </a:rPr>
                <a:t>IVG</a:t>
              </a:r>
              <a:r>
                <a:rPr lang="de-DE" sz="1400" b="1" dirty="0">
                  <a:latin typeface="Tahoma" pitchFamily="34" charset="0"/>
                </a:rPr>
                <a:t/>
              </a:r>
              <a:br>
                <a:rPr lang="de-DE" sz="1400" b="1" dirty="0">
                  <a:latin typeface="Tahoma" pitchFamily="34" charset="0"/>
                </a:rPr>
              </a:br>
              <a:r>
                <a:rPr lang="de-DE" sz="800" dirty="0">
                  <a:latin typeface="Tahoma" pitchFamily="34" charset="0"/>
                </a:rPr>
                <a:t>Bundesgesetz über die Invalidenversicherung</a:t>
              </a:r>
              <a:endParaRPr lang="de-CH" sz="800" dirty="0">
                <a:latin typeface="Tahoma" pitchFamily="34" charset="0"/>
              </a:endParaRPr>
            </a:p>
          </p:txBody>
        </p:sp>
        <p:sp>
          <p:nvSpPr>
            <p:cNvPr id="550935" name="Text Box 23"/>
            <p:cNvSpPr txBox="1">
              <a:spLocks noChangeArrowheads="1"/>
            </p:cNvSpPr>
            <p:nvPr/>
          </p:nvSpPr>
          <p:spPr bwMode="auto">
            <a:xfrm>
              <a:off x="3738555" y="2979738"/>
              <a:ext cx="1730375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1" dirty="0">
                  <a:latin typeface="Tahoma" pitchFamily="34" charset="0"/>
                </a:rPr>
                <a:t>AVIG</a:t>
              </a:r>
              <a:br>
                <a:rPr lang="de-DE" sz="2000" b="1" dirty="0">
                  <a:latin typeface="Tahoma" pitchFamily="34" charset="0"/>
                </a:rPr>
              </a:br>
              <a:r>
                <a:rPr lang="de-DE" sz="800" dirty="0">
                  <a:latin typeface="Tahoma" pitchFamily="34" charset="0"/>
                </a:rPr>
                <a:t>Arbeitslosenversicherungsgesetz</a:t>
              </a:r>
              <a:endParaRPr lang="de-CH" sz="800" b="1" dirty="0">
                <a:latin typeface="Tahoma" pitchFamily="34" charset="0"/>
              </a:endParaRPr>
            </a:p>
          </p:txBody>
        </p:sp>
        <p:sp>
          <p:nvSpPr>
            <p:cNvPr id="550936" name="Text Box 24"/>
            <p:cNvSpPr txBox="1">
              <a:spLocks noChangeArrowheads="1"/>
            </p:cNvSpPr>
            <p:nvPr/>
          </p:nvSpPr>
          <p:spPr bwMode="auto">
            <a:xfrm>
              <a:off x="5913430" y="4730750"/>
              <a:ext cx="1817687" cy="41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b="1">
                  <a:latin typeface="Tahoma" pitchFamily="34" charset="0"/>
                </a:rPr>
                <a:t>SPG</a:t>
              </a:r>
              <a:br>
                <a:rPr lang="de-DE" sz="1400" b="1">
                  <a:latin typeface="Tahoma" pitchFamily="34" charset="0"/>
                </a:rPr>
              </a:br>
              <a:r>
                <a:rPr lang="de-DE" sz="800">
                  <a:latin typeface="Tahoma" pitchFamily="34" charset="0"/>
                </a:rPr>
                <a:t>Sozialhilfe + Präventionsgesetz</a:t>
              </a:r>
              <a:endParaRPr lang="de-DE" sz="800" b="1">
                <a:latin typeface="Tahoma" pitchFamily="34" charset="0"/>
              </a:endParaRPr>
            </a:p>
          </p:txBody>
        </p:sp>
        <p:pic>
          <p:nvPicPr>
            <p:cNvPr id="550937" name="Picture 25" descr="AHV_iv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705" y="4117975"/>
              <a:ext cx="63182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38" name="Picture 26" descr="AHV_iv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705" y="5268913"/>
              <a:ext cx="63182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uppieren 1"/>
            <p:cNvGrpSpPr/>
            <p:nvPr/>
          </p:nvGrpSpPr>
          <p:grpSpPr>
            <a:xfrm>
              <a:off x="1392230" y="1703388"/>
              <a:ext cx="6465887" cy="4127500"/>
              <a:chOff x="2138363" y="2417763"/>
              <a:chExt cx="6465887" cy="4127500"/>
            </a:xfrm>
          </p:grpSpPr>
          <p:sp>
            <p:nvSpPr>
              <p:cNvPr id="550914" name="Line 2"/>
              <p:cNvSpPr>
                <a:spLocks noChangeShapeType="1"/>
              </p:cNvSpPr>
              <p:nvPr/>
            </p:nvSpPr>
            <p:spPr bwMode="auto">
              <a:xfrm>
                <a:off x="2138363" y="2417763"/>
                <a:ext cx="6388100" cy="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7" dist="17961" dir="2700000">
                  <a:srgbClr val="EAEAEA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0916" name="Line 4"/>
              <p:cNvSpPr>
                <a:spLocks noChangeShapeType="1"/>
              </p:cNvSpPr>
              <p:nvPr/>
            </p:nvSpPr>
            <p:spPr bwMode="auto">
              <a:xfrm>
                <a:off x="2138363" y="5307013"/>
                <a:ext cx="6388100" cy="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7" dist="17961" dir="2700000">
                  <a:srgbClr val="EAEAEA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0919" name="Line 7"/>
              <p:cNvSpPr>
                <a:spLocks noChangeShapeType="1"/>
              </p:cNvSpPr>
              <p:nvPr/>
            </p:nvSpPr>
            <p:spPr bwMode="auto">
              <a:xfrm>
                <a:off x="6392863" y="2420938"/>
                <a:ext cx="0" cy="403225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7" dist="17961" dir="2700000">
                  <a:srgbClr val="EAEAEA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0924" name="Line 12"/>
              <p:cNvSpPr>
                <a:spLocks noChangeShapeType="1"/>
              </p:cNvSpPr>
              <p:nvPr/>
            </p:nvSpPr>
            <p:spPr bwMode="auto">
              <a:xfrm>
                <a:off x="2138363" y="4729163"/>
                <a:ext cx="6388100" cy="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7" dist="17961" dir="2700000">
                  <a:srgbClr val="EAEAEA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0939" name="Text Box 27"/>
              <p:cNvSpPr txBox="1">
                <a:spLocks noChangeArrowheads="1"/>
              </p:cNvSpPr>
              <p:nvPr/>
            </p:nvSpPr>
            <p:spPr bwMode="auto">
              <a:xfrm>
                <a:off x="6373813" y="6021388"/>
                <a:ext cx="2230437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de-CH" sz="1400" b="1">
                    <a:latin typeface="Tahoma" pitchFamily="34" charset="0"/>
                  </a:rPr>
                  <a:t>Sozialdienste</a:t>
                </a:r>
                <a:r>
                  <a:rPr lang="de-CH" sz="800">
                    <a:latin typeface="Tahoma" pitchFamily="34" charset="0"/>
                  </a:rPr>
                  <a:t> </a:t>
                </a:r>
                <a:br>
                  <a:rPr lang="de-CH" sz="800">
                    <a:latin typeface="Tahoma" pitchFamily="34" charset="0"/>
                  </a:rPr>
                </a:br>
                <a:r>
                  <a:rPr lang="de-CH" sz="800">
                    <a:latin typeface="Tahoma" pitchFamily="34" charset="0"/>
                  </a:rPr>
                  <a:t>der 234 Aargauer-Gemeinden</a:t>
                </a:r>
              </a:p>
            </p:txBody>
          </p:sp>
        </p:grpSp>
        <p:sp>
          <p:nvSpPr>
            <p:cNvPr id="550940" name="Text Box 28"/>
            <p:cNvSpPr txBox="1">
              <a:spLocks noChangeArrowheads="1"/>
            </p:cNvSpPr>
            <p:nvPr/>
          </p:nvSpPr>
          <p:spPr bwMode="auto">
            <a:xfrm>
              <a:off x="5697530" y="4154488"/>
              <a:ext cx="20891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de-CH" sz="1400" b="1">
                  <a:latin typeface="Tahoma" pitchFamily="34" charset="0"/>
                </a:rPr>
                <a:t>Kantonaler Sozialdienst</a:t>
              </a:r>
            </a:p>
          </p:txBody>
        </p:sp>
        <p:sp>
          <p:nvSpPr>
            <p:cNvPr id="550942" name="Text Box 30"/>
            <p:cNvSpPr txBox="1">
              <a:spLocks noChangeArrowheads="1"/>
            </p:cNvSpPr>
            <p:nvPr/>
          </p:nvSpPr>
          <p:spPr bwMode="auto">
            <a:xfrm>
              <a:off x="5697530" y="2714625"/>
              <a:ext cx="20891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de-CH" sz="800" b="1">
                  <a:latin typeface="Tahoma" pitchFamily="34" charset="0"/>
                </a:rPr>
                <a:t>Sozialdirektoren-Konferenz und SKOS</a:t>
              </a:r>
            </a:p>
          </p:txBody>
        </p:sp>
        <p:sp>
          <p:nvSpPr>
            <p:cNvPr id="550943" name="Text Box 31"/>
            <p:cNvSpPr txBox="1">
              <a:spLocks noChangeArrowheads="1"/>
            </p:cNvSpPr>
            <p:nvPr/>
          </p:nvSpPr>
          <p:spPr bwMode="auto">
            <a:xfrm>
              <a:off x="3805230" y="3290888"/>
              <a:ext cx="1597025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1400" b="1">
                  <a:latin typeface="Tahoma" pitchFamily="34" charset="0"/>
                </a:rPr>
                <a:t/>
              </a:r>
              <a:br>
                <a:rPr lang="de-DE" sz="1400" b="1">
                  <a:latin typeface="Tahoma" pitchFamily="34" charset="0"/>
                </a:rPr>
              </a:br>
              <a:r>
                <a:rPr lang="de-DE" sz="1400" b="1">
                  <a:latin typeface="Tahoma" pitchFamily="34" charset="0"/>
                </a:rPr>
                <a:t>Departement </a:t>
              </a:r>
              <a:br>
                <a:rPr lang="de-DE" sz="1400" b="1">
                  <a:latin typeface="Tahoma" pitchFamily="34" charset="0"/>
                </a:rPr>
              </a:br>
              <a:r>
                <a:rPr lang="de-DE" sz="1400" b="1">
                  <a:latin typeface="Tahoma" pitchFamily="34" charset="0"/>
                </a:rPr>
                <a:t>des Inneren</a:t>
              </a:r>
              <a:endParaRPr lang="de-CH" sz="800">
                <a:latin typeface="Tahoma" pitchFamily="34" charset="0"/>
              </a:endParaRPr>
            </a:p>
          </p:txBody>
        </p:sp>
        <p:pic>
          <p:nvPicPr>
            <p:cNvPr id="550944" name="Picture 32" descr="Schweiz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230" y="2643188"/>
              <a:ext cx="139700" cy="15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45" name="Picture 33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517" y="3475038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46" name="Picture 34" descr="Schweiz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05" y="1741488"/>
              <a:ext cx="139700" cy="15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47" name="Picture 35" descr="Schweiz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517" y="2319338"/>
              <a:ext cx="139700" cy="15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48" name="Picture 36" descr="Schweiz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05" y="2319338"/>
              <a:ext cx="139700" cy="15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49" name="Picture 37" descr="Schweiz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517" y="2897188"/>
              <a:ext cx="139700" cy="15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50" name="Picture 38" descr="Schweiz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05" y="2897188"/>
              <a:ext cx="139700" cy="15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51" name="Picture 39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05" y="3475038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0952" name="Group 40"/>
            <p:cNvGrpSpPr>
              <a:grpSpLocks/>
            </p:cNvGrpSpPr>
            <p:nvPr/>
          </p:nvGrpSpPr>
          <p:grpSpPr bwMode="auto">
            <a:xfrm>
              <a:off x="5697530" y="2354263"/>
              <a:ext cx="2016125" cy="311150"/>
              <a:chOff x="4167" y="3385"/>
              <a:chExt cx="1146" cy="167"/>
            </a:xfrm>
          </p:grpSpPr>
          <p:pic>
            <p:nvPicPr>
              <p:cNvPr id="550953" name="Picture 41" descr="kt-zh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7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54" name="Picture 42" descr="kt-a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55" name="Picture 43" descr="kt-ai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56" name="Picture 44" descr="kt-ar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5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57" name="Picture 45" descr="kt-be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5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58" name="Picture 46" descr="kt-bl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59" name="Picture 47" descr="kt-bs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0" name="Picture 48" descr="kt-fr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3" y="3385"/>
                <a:ext cx="73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1" name="Picture 49" descr="kt-ge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2" name="Picture 50" descr="kt-gl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" y="338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3" name="Picture 51" descr="kt-gr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1" y="3385"/>
                <a:ext cx="74" cy="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4" name="Picture 52" descr="kt-ju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" y="3385"/>
                <a:ext cx="74" cy="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5" name="Picture 53" descr="kt-lu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0" y="3385"/>
                <a:ext cx="73" cy="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6" name="Picture 54" descr="kt-ne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7" y="3475"/>
                <a:ext cx="74" cy="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7" name="Picture 55" descr="kt-nw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" y="3475"/>
                <a:ext cx="74" cy="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8" name="Picture 56" descr="kt-ow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69" name="Picture 57" descr="kt-s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5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0" name="Picture 58" descr="kt-sh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5" y="3475"/>
                <a:ext cx="73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1" name="Picture 59" descr="kt-so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3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2" name="Picture 60" descr="kt-sz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3" name="Picture 61" descr="kt-tg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2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4" name="Picture 62" descr="kt-ti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5" name="Picture 63" descr="kt-ur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" y="3475"/>
                <a:ext cx="73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6" name="Picture 64" descr="kt-vd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0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7" name="Picture 65" descr="kt-vs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9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978" name="Picture 66" descr="kt-zg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9" y="3475"/>
                <a:ext cx="74" cy="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50979" name="Picture 67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05" y="4052888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80" name="Picture 68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517" y="4052888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81" name="Picture 69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517" y="5200650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82" name="Picture 70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05" y="5200650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83" name="Picture 71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780" y="4052888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84" name="Picture 72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780" y="4630738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985" name="Picture 73" descr="kt-a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780" y="5200650"/>
              <a:ext cx="139700" cy="1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Line 9"/>
            <p:cNvSpPr>
              <a:spLocks noChangeShapeType="1"/>
            </p:cNvSpPr>
            <p:nvPr/>
          </p:nvSpPr>
          <p:spPr bwMode="auto">
            <a:xfrm>
              <a:off x="7779025" y="1708465"/>
              <a:ext cx="0" cy="4032250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6" name="Datumsplatzhalter 3"/>
          <p:cNvSpPr>
            <a:spLocks noGrp="1"/>
          </p:cNvSpPr>
          <p:nvPr>
            <p:ph type="dt" sz="half" idx="10"/>
          </p:nvPr>
        </p:nvSpPr>
        <p:spPr>
          <a:xfrm>
            <a:off x="1447800" y="6297613"/>
            <a:ext cx="1905000" cy="457200"/>
          </a:xfrm>
        </p:spPr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7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52400" y="6297613"/>
            <a:ext cx="1143000" cy="457200"/>
          </a:xfrm>
        </p:spPr>
        <p:txBody>
          <a:bodyPr/>
          <a:lstStyle/>
          <a:p>
            <a:fld id="{5A13A536-A07C-4B3E-97DD-F67B357005A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9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Systemlogik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2264" y="1916832"/>
            <a:ext cx="5904656" cy="3690937"/>
          </a:xfrm>
        </p:spPr>
        <p:txBody>
          <a:bodyPr/>
          <a:lstStyle/>
          <a:p>
            <a:r>
              <a:rPr lang="de-CH" dirty="0" smtClean="0"/>
              <a:t>ALV</a:t>
            </a:r>
          </a:p>
          <a:p>
            <a:r>
              <a:rPr lang="de-CH" dirty="0" smtClean="0"/>
              <a:t>IV</a:t>
            </a:r>
          </a:p>
          <a:p>
            <a:r>
              <a:rPr lang="de-CH" dirty="0" smtClean="0"/>
              <a:t>Sozialhilfe</a:t>
            </a:r>
          </a:p>
          <a:p>
            <a:r>
              <a:rPr lang="de-CH" dirty="0" smtClean="0"/>
              <a:t>Unfallversicherung / Krankenkasse</a:t>
            </a:r>
          </a:p>
          <a:p>
            <a:r>
              <a:rPr lang="de-CH" dirty="0" smtClean="0"/>
              <a:t>Arzt</a:t>
            </a:r>
          </a:p>
          <a:p>
            <a:r>
              <a:rPr lang="de-CH" dirty="0" smtClean="0"/>
              <a:t>Klient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11CC-0BF8-419A-83D7-7517A0EED7D0}" type="datetime1">
              <a:rPr lang="de-DE" smtClean="0"/>
              <a:pPr/>
              <a:t>23.03.2015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3A536-A07C-4B3E-97DD-F67B357005A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pPraesentation</Template>
  <TotalTime>0</TotalTime>
  <Words>560</Words>
  <Application>Microsoft Office PowerPoint</Application>
  <PresentationFormat>Bildschirmpräsentation (4:3)</PresentationFormat>
  <Paragraphs>230</Paragraphs>
  <Slides>43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Präsentation</vt:lpstr>
      <vt:lpstr>2_Benutzerdefiniertes Design</vt:lpstr>
      <vt:lpstr>1_Benutzerdefiniertes Design</vt:lpstr>
      <vt:lpstr>Benutzerdefiniertes Design</vt:lpstr>
      <vt:lpstr>3. Vernetzungstagung chronischkrank.ch  Wie Interdisziplinarität gelingt</vt:lpstr>
      <vt:lpstr>PowerPoint-Präsentation</vt:lpstr>
      <vt:lpstr>Anna Schütz</vt:lpstr>
      <vt:lpstr>Ablauf</vt:lpstr>
      <vt:lpstr>Zum Einstieg: Fallvignette  </vt:lpstr>
      <vt:lpstr>Sprachfeld I</vt:lpstr>
      <vt:lpstr>Sprachfeld II</vt:lpstr>
      <vt:lpstr>Das soziale Gesamtsystem</vt:lpstr>
      <vt:lpstr>Systemlogik</vt:lpstr>
      <vt:lpstr>Systemlogik kreuzt</vt:lpstr>
      <vt:lpstr>Folgen</vt:lpstr>
      <vt:lpstr>Ein gemeinsames Ziel</vt:lpstr>
      <vt:lpstr>viele Smarties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 einzigartiges Projekt</vt:lpstr>
      <vt:lpstr>Ausweitung auf den Kanton</vt:lpstr>
      <vt:lpstr>Fazit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Arbeits- und Berufsintegration</dc:title>
  <dc:creator>Schütz Anna</dc:creator>
  <cp:lastModifiedBy>Schütz Anna</cp:lastModifiedBy>
  <cp:revision>130</cp:revision>
  <cp:lastPrinted>2007-08-07T05:49:19Z</cp:lastPrinted>
  <dcterms:created xsi:type="dcterms:W3CDTF">2015-01-26T13:57:37Z</dcterms:created>
  <dcterms:modified xsi:type="dcterms:W3CDTF">2015-03-23T05:39:39Z</dcterms:modified>
</cp:coreProperties>
</file>