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77" r:id="rId3"/>
    <p:sldId id="257" r:id="rId4"/>
    <p:sldId id="278" r:id="rId5"/>
    <p:sldId id="259" r:id="rId6"/>
    <p:sldId id="260" r:id="rId7"/>
    <p:sldId id="271" r:id="rId8"/>
    <p:sldId id="272" r:id="rId9"/>
    <p:sldId id="273" r:id="rId10"/>
    <p:sldId id="274" r:id="rId11"/>
    <p:sldId id="275" r:id="rId12"/>
    <p:sldId id="276" r:id="rId13"/>
    <p:sldId id="282" r:id="rId14"/>
    <p:sldId id="283" r:id="rId15"/>
    <p:sldId id="284" r:id="rId16"/>
    <p:sldId id="285" r:id="rId17"/>
    <p:sldId id="286" r:id="rId18"/>
    <p:sldId id="287" r:id="rId19"/>
    <p:sldId id="288" r:id="rId20"/>
    <p:sldId id="258" r:id="rId21"/>
    <p:sldId id="289" r:id="rId22"/>
    <p:sldId id="290" r:id="rId23"/>
    <p:sldId id="297" r:id="rId24"/>
    <p:sldId id="298" r:id="rId25"/>
    <p:sldId id="299" r:id="rId26"/>
    <p:sldId id="279" r:id="rId27"/>
    <p:sldId id="291" r:id="rId28"/>
    <p:sldId id="292" r:id="rId29"/>
    <p:sldId id="293" r:id="rId30"/>
    <p:sldId id="294" r:id="rId31"/>
    <p:sldId id="295" r:id="rId32"/>
    <p:sldId id="280" r:id="rId33"/>
    <p:sldId id="296" r:id="rId34"/>
    <p:sldId id="281" r:id="rId35"/>
    <p:sldId id="301" r:id="rId36"/>
    <p:sldId id="300" r:id="rId37"/>
    <p:sldId id="308" r:id="rId38"/>
    <p:sldId id="302" r:id="rId39"/>
    <p:sldId id="320" r:id="rId40"/>
    <p:sldId id="310" r:id="rId41"/>
    <p:sldId id="311" r:id="rId42"/>
    <p:sldId id="312" r:id="rId43"/>
    <p:sldId id="313" r:id="rId44"/>
    <p:sldId id="314" r:id="rId45"/>
    <p:sldId id="303" r:id="rId46"/>
    <p:sldId id="304" r:id="rId47"/>
    <p:sldId id="309" r:id="rId48"/>
    <p:sldId id="305" r:id="rId49"/>
    <p:sldId id="315" r:id="rId50"/>
    <p:sldId id="316" r:id="rId51"/>
    <p:sldId id="317" r:id="rId52"/>
    <p:sldId id="318" r:id="rId53"/>
    <p:sldId id="319" r:id="rId5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1426" y="82"/>
      </p:cViewPr>
      <p:guideLst>
        <p:guide orient="horz" pos="2160"/>
        <p:guide pos="2880"/>
      </p:guideLst>
    </p:cSldViewPr>
  </p:slideViewPr>
  <p:notesTextViewPr>
    <p:cViewPr>
      <p:scale>
        <a:sx n="1" d="1"/>
        <a:sy n="1" d="1"/>
      </p:scale>
      <p:origin x="0" y="0"/>
    </p:cViewPr>
  </p:notesTextViewPr>
  <p:sorterViewPr>
    <p:cViewPr>
      <p:scale>
        <a:sx n="100" d="100"/>
        <a:sy n="100" d="100"/>
      </p:scale>
      <p:origin x="0" y="49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0154E-851F-442C-9BA8-A2DC8C79DA8D}" type="datetimeFigureOut">
              <a:rPr lang="de-CH" smtClean="0"/>
              <a:t>25.03.2015</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ACDD9-E262-4804-BD9E-D4F47B0619A9}" type="slidenum">
              <a:rPr lang="de-CH" smtClean="0"/>
              <a:t>‹Nr.›</a:t>
            </a:fld>
            <a:endParaRPr lang="de-CH"/>
          </a:p>
        </p:txBody>
      </p:sp>
    </p:spTree>
    <p:extLst>
      <p:ext uri="{BB962C8B-B14F-4D97-AF65-F5344CB8AC3E}">
        <p14:creationId xmlns:p14="http://schemas.microsoft.com/office/powerpoint/2010/main" val="20279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58147-E6FA-494A-8CD1-59E8835D1265}" type="slidenum">
              <a:rPr lang="de-DE" altLang="de-DE"/>
              <a:pPr/>
              <a:t>35</a:t>
            </a:fld>
            <a:endParaRPr lang="de-DE" altLang="de-DE"/>
          </a:p>
        </p:txBody>
      </p:sp>
      <p:sp>
        <p:nvSpPr>
          <p:cNvPr id="9218" name="Rectangle 2"/>
          <p:cNvSpPr>
            <a:spLocks noGrp="1" noRot="1" noChangeAspect="1" noChangeArrowheads="1" noTextEdit="1"/>
          </p:cNvSpPr>
          <p:nvPr>
            <p:ph type="sldImg"/>
          </p:nvPr>
        </p:nvSpPr>
        <p:spPr>
          <a:xfrm>
            <a:off x="1144588" y="687388"/>
            <a:ext cx="4567237" cy="3425825"/>
          </a:xfrm>
          <a:ln w="12700" cap="flat"/>
        </p:spPr>
      </p:sp>
      <p:sp>
        <p:nvSpPr>
          <p:cNvPr id="9219" name="Rectangle 3"/>
          <p:cNvSpPr>
            <a:spLocks noGrp="1" noChangeArrowheads="1"/>
          </p:cNvSpPr>
          <p:nvPr>
            <p:ph type="body" idx="1"/>
          </p:nvPr>
        </p:nvSpPr>
        <p:spPr>
          <a:xfrm>
            <a:off x="912813" y="4343400"/>
            <a:ext cx="5030787" cy="4113213"/>
          </a:xfrm>
          <a:ln/>
        </p:spPr>
        <p:txBody>
          <a:bodyPr lIns="93662" tIns="46038" rIns="93662" bIns="46038"/>
          <a:lstStyle/>
          <a:p>
            <a:pPr defTabSz="942975"/>
            <a:endParaRPr lang="de-DE" altLang="de-DE"/>
          </a:p>
        </p:txBody>
      </p:sp>
    </p:spTree>
    <p:extLst>
      <p:ext uri="{BB962C8B-B14F-4D97-AF65-F5344CB8AC3E}">
        <p14:creationId xmlns:p14="http://schemas.microsoft.com/office/powerpoint/2010/main" val="26054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A99CE-822E-4FA1-B525-3C6F52F29EB2}" type="slidenum">
              <a:rPr lang="de-CH" altLang="de-DE"/>
              <a:pPr/>
              <a:t>38</a:t>
            </a:fld>
            <a:endParaRPr lang="de-CH" altLang="de-DE"/>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de-CH" altLang="de-DE"/>
              <a:t>Hier nicken alle Nicht-Chirurgen.</a:t>
            </a:r>
          </a:p>
          <a:p>
            <a:r>
              <a:rPr lang="de-CH" altLang="de-DE"/>
              <a:t>Man könnte noch hinzufügen, dass die Sensibilität für Konflikte immer weiter abnimmt, je weiter nach oben in der Hierarchie man geht.</a:t>
            </a:r>
          </a:p>
        </p:txBody>
      </p:sp>
    </p:spTree>
    <p:extLst>
      <p:ext uri="{BB962C8B-B14F-4D97-AF65-F5344CB8AC3E}">
        <p14:creationId xmlns:p14="http://schemas.microsoft.com/office/powerpoint/2010/main" val="228193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941E40-0717-4E65-BAC8-D6C6AA7012D4}" type="slidenum">
              <a:rPr lang="de-CH" altLang="de-DE"/>
              <a:pPr/>
              <a:t>46</a:t>
            </a:fld>
            <a:endParaRPr lang="de-CH" altLang="de-D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de-CH" altLang="de-DE"/>
              <a:t>An dieser Stelle habe ich die TN gebeten, eigene Situationen zu schildern, in denen sie Konflikte erlebt haben.</a:t>
            </a:r>
          </a:p>
          <a:p>
            <a:r>
              <a:rPr lang="de-CH" altLang="de-DE"/>
              <a:t>Bsp.: </a:t>
            </a:r>
          </a:p>
          <a:p>
            <a:pPr>
              <a:buFontTx/>
              <a:buChar char="•"/>
            </a:pPr>
            <a:r>
              <a:rPr lang="de-CH" altLang="de-DE"/>
              <a:t> der Orthopädische LA scheisst die Physiotherapeutin zusammen, weil sie nicht mit der Patientin geübt hat, aber die Patientin (16j und übergewichtig) weigerte sich wiederholt mitzumachen.</a:t>
            </a:r>
          </a:p>
          <a:p>
            <a:pPr>
              <a:buFontTx/>
              <a:buChar char="•"/>
            </a:pPr>
            <a:r>
              <a:rPr lang="de-CH" altLang="de-DE"/>
              <a:t> der Vater wirft der Ergotherapeutin Inkompetenz vor, weil die Lähmungen ‚immer noch nicht‘ besser werden.</a:t>
            </a:r>
          </a:p>
          <a:p>
            <a:pPr>
              <a:buFontTx/>
              <a:buChar char="•"/>
            </a:pPr>
            <a:endParaRPr lang="de-CH" altLang="de-DE"/>
          </a:p>
          <a:p>
            <a:r>
              <a:rPr lang="de-CH" altLang="de-DE"/>
              <a:t>Ablauf: jemand, der sich lebhaft an so einen Beginn eines Konfliktes erinnert, spielt das Gegenüber möglichst heftig und typisch.</a:t>
            </a:r>
          </a:p>
          <a:p>
            <a:r>
              <a:rPr lang="de-CH" altLang="de-DE"/>
              <a:t>Alle anderen schreiben ihren ersten Entgegnungssatz auf und versuchen dabei, eine anerkennende wertschätzende Formulierung zu finden.</a:t>
            </a:r>
          </a:p>
          <a:p>
            <a:r>
              <a:rPr lang="de-CH" altLang="de-DE"/>
              <a:t>Danach liest jede(r) seinen Satz vor und anschliessend diskutieren alle, ob das als wertschätzend wahrgenommen wird oder nicht.</a:t>
            </a:r>
          </a:p>
        </p:txBody>
      </p:sp>
    </p:spTree>
    <p:extLst>
      <p:ext uri="{BB962C8B-B14F-4D97-AF65-F5344CB8AC3E}">
        <p14:creationId xmlns:p14="http://schemas.microsoft.com/office/powerpoint/2010/main" val="159301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05D85DBB-BFEF-43F4-9F99-783856C5460E}" type="datetimeFigureOut">
              <a:rPr lang="de-CH" smtClean="0"/>
              <a:t>25.03.2015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6948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5D85DBB-BFEF-43F4-9F99-783856C5460E}" type="datetimeFigureOut">
              <a:rPr lang="de-CH" smtClean="0"/>
              <a:t>25.03.2015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210707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5D85DBB-BFEF-43F4-9F99-783856C5460E}" type="datetimeFigureOut">
              <a:rPr lang="de-CH" smtClean="0"/>
              <a:t>25.03.2015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346083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5D85DBB-BFEF-43F4-9F99-783856C5460E}" type="datetimeFigureOut">
              <a:rPr lang="de-CH" smtClean="0"/>
              <a:t>25.03.2015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13340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5D85DBB-BFEF-43F4-9F99-783856C5460E}" type="datetimeFigureOut">
              <a:rPr lang="de-CH" smtClean="0"/>
              <a:t>25.03.2015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40337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5D85DBB-BFEF-43F4-9F99-783856C5460E}" type="datetimeFigureOut">
              <a:rPr lang="de-CH" smtClean="0"/>
              <a:t>25.03.2015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52898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05D85DBB-BFEF-43F4-9F99-783856C5460E}" type="datetimeFigureOut">
              <a:rPr lang="de-CH" smtClean="0"/>
              <a:t>25.03.2015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121712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05D85DBB-BFEF-43F4-9F99-783856C5460E}" type="datetimeFigureOut">
              <a:rPr lang="de-CH" smtClean="0"/>
              <a:t>25.03.2015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303972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5D85DBB-BFEF-43F4-9F99-783856C5460E}" type="datetimeFigureOut">
              <a:rPr lang="de-CH" smtClean="0"/>
              <a:t>25.03.2015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30237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D85DBB-BFEF-43F4-9F99-783856C5460E}" type="datetimeFigureOut">
              <a:rPr lang="de-CH" smtClean="0"/>
              <a:t>25.03.2015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89353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D85DBB-BFEF-43F4-9F99-783856C5460E}" type="datetimeFigureOut">
              <a:rPr lang="de-CH" smtClean="0"/>
              <a:t>25.03.2015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A3A5ED70-2E44-44C4-8AF7-2E21F30782E1}" type="slidenum">
              <a:rPr lang="de-CH" smtClean="0"/>
              <a:t>‹Nr.›</a:t>
            </a:fld>
            <a:endParaRPr lang="de-CH"/>
          </a:p>
        </p:txBody>
      </p:sp>
    </p:spTree>
    <p:extLst>
      <p:ext uri="{BB962C8B-B14F-4D97-AF65-F5344CB8AC3E}">
        <p14:creationId xmlns:p14="http://schemas.microsoft.com/office/powerpoint/2010/main" val="148049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85DBB-BFEF-43F4-9F99-783856C5460E}" type="datetimeFigureOut">
              <a:rPr lang="de-CH" smtClean="0"/>
              <a:t>25.03.2015</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5ED70-2E44-44C4-8AF7-2E21F30782E1}" type="slidenum">
              <a:rPr lang="de-CH" smtClean="0"/>
              <a:t>‹Nr.›</a:t>
            </a:fld>
            <a:endParaRPr lang="de-CH"/>
          </a:p>
        </p:txBody>
      </p:sp>
    </p:spTree>
    <p:extLst>
      <p:ext uri="{BB962C8B-B14F-4D97-AF65-F5344CB8AC3E}">
        <p14:creationId xmlns:p14="http://schemas.microsoft.com/office/powerpoint/2010/main" val="33308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CH" dirty="0" smtClean="0"/>
              <a:t>Bio-psycho-soziale </a:t>
            </a:r>
            <a:r>
              <a:rPr lang="de-CH" dirty="0"/>
              <a:t>Fachleute: Ist die interprofessionelle Kommunikation professionell</a:t>
            </a:r>
            <a:r>
              <a:rPr lang="de-CH" dirty="0" smtClean="0"/>
              <a:t>?</a:t>
            </a:r>
            <a:endParaRPr lang="de-CH" dirty="0"/>
          </a:p>
        </p:txBody>
      </p:sp>
      <p:sp>
        <p:nvSpPr>
          <p:cNvPr id="3" name="Untertitel 2"/>
          <p:cNvSpPr>
            <a:spLocks noGrp="1"/>
          </p:cNvSpPr>
          <p:nvPr>
            <p:ph type="subTitle" idx="1"/>
          </p:nvPr>
        </p:nvSpPr>
        <p:spPr/>
        <p:txBody>
          <a:bodyPr/>
          <a:lstStyle/>
          <a:p>
            <a:r>
              <a:rPr lang="de-CH" dirty="0" smtClean="0"/>
              <a:t>Wolf Langewitz</a:t>
            </a:r>
          </a:p>
          <a:p>
            <a:r>
              <a:rPr lang="de-CH" dirty="0" smtClean="0"/>
              <a:t>Psychosomatik – Innere Medizin</a:t>
            </a:r>
          </a:p>
          <a:p>
            <a:r>
              <a:rPr lang="de-CH" dirty="0" smtClean="0"/>
              <a:t>Unispital Basel</a:t>
            </a:r>
            <a:endParaRPr lang="de-CH" dirty="0"/>
          </a:p>
        </p:txBody>
      </p:sp>
    </p:spTree>
    <p:extLst>
      <p:ext uri="{BB962C8B-B14F-4D97-AF65-F5344CB8AC3E}">
        <p14:creationId xmlns:p14="http://schemas.microsoft.com/office/powerpoint/2010/main" val="425527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Datumsplatzhalter 3"/>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fld id="{BEBA7331-423D-4770-92E5-95A280794DDA}" type="datetime1">
              <a:rPr lang="en-US" altLang="de-DE" sz="1000" b="0" smtClean="0">
                <a:solidFill>
                  <a:srgbClr val="000000"/>
                </a:solidFill>
                <a:latin typeface="Arial" charset="0"/>
              </a:rPr>
              <a:pPr/>
              <a:t>3/25/2015</a:t>
            </a:fld>
            <a:endParaRPr lang="en-US" altLang="de-DE" sz="1000" b="0" smtClean="0">
              <a:solidFill>
                <a:srgbClr val="000000"/>
              </a:solidFill>
              <a:latin typeface="Arial" charset="0"/>
            </a:endParaRPr>
          </a:p>
        </p:txBody>
      </p:sp>
      <p:sp>
        <p:nvSpPr>
          <p:cNvPr id="163846" name="Foliennummernplatzhalt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fld id="{835A7E24-59AB-4DF1-BD5E-FE9084F9CF03}" type="slidenum">
              <a:rPr lang="en-US" altLang="de-DE" sz="1000" b="0" smtClean="0">
                <a:solidFill>
                  <a:srgbClr val="000000"/>
                </a:solidFill>
                <a:latin typeface="Arial" charset="0"/>
              </a:rPr>
              <a:pPr/>
              <a:t>10</a:t>
            </a:fld>
            <a:endParaRPr lang="en-US" altLang="de-DE" sz="1000" b="0" smtClean="0">
              <a:solidFill>
                <a:srgbClr val="000000"/>
              </a:solidFill>
              <a:latin typeface="Arial" charset="0"/>
            </a:endParaRPr>
          </a:p>
        </p:txBody>
      </p:sp>
      <p:pic>
        <p:nvPicPr>
          <p:cNvPr id="163847" name="Bild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384"/>
            <a:ext cx="52113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62563" y="3041650"/>
            <a:ext cx="6858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elle 3"/>
          <p:cNvGraphicFramePr>
            <a:graphicFrameLocks noGrp="1"/>
          </p:cNvGraphicFramePr>
          <p:nvPr>
            <p:extLst>
              <p:ext uri="{D42A27DB-BD31-4B8C-83A1-F6EECF244321}">
                <p14:modId xmlns:p14="http://schemas.microsoft.com/office/powerpoint/2010/main" val="1721221006"/>
              </p:ext>
            </p:extLst>
          </p:nvPr>
        </p:nvGraphicFramePr>
        <p:xfrm>
          <a:off x="5940152" y="44624"/>
          <a:ext cx="2088232" cy="6624736"/>
        </p:xfrm>
        <a:graphic>
          <a:graphicData uri="http://schemas.openxmlformats.org/drawingml/2006/table">
            <a:tbl>
              <a:tblPr firstRow="1" bandRow="1">
                <a:tableStyleId>{5C22544A-7EE6-4342-B048-85BDC9FD1C3A}</a:tableStyleId>
              </a:tblPr>
              <a:tblGrid>
                <a:gridCol w="2088232"/>
              </a:tblGrid>
              <a:tr h="720080">
                <a:tc>
                  <a:txBody>
                    <a:bodyPr/>
                    <a:lstStyle/>
                    <a:p>
                      <a:r>
                        <a:rPr lang="de-CH" sz="1800" dirty="0" smtClean="0"/>
                        <a:t>Relatives Risiko</a:t>
                      </a:r>
                      <a:endParaRPr lang="de-CH" sz="1800" dirty="0"/>
                    </a:p>
                  </a:txBody>
                  <a:tcPr/>
                </a:tc>
              </a:tr>
              <a:tr h="774086">
                <a:tc>
                  <a:txBody>
                    <a:bodyPr/>
                    <a:lstStyle/>
                    <a:p>
                      <a:r>
                        <a:rPr lang="de-CH" sz="1800" dirty="0" smtClean="0"/>
                        <a:t>~1.3 – 2.0</a:t>
                      </a:r>
                      <a:endParaRPr lang="de-CH" sz="1800" dirty="0"/>
                    </a:p>
                  </a:txBody>
                  <a:tcPr anchor="ctr"/>
                </a:tc>
              </a:tr>
              <a:tr h="900100">
                <a:tc>
                  <a:txBody>
                    <a:bodyPr/>
                    <a:lstStyle/>
                    <a:p>
                      <a:r>
                        <a:rPr lang="de-CH" sz="1800" dirty="0" smtClean="0"/>
                        <a:t>1.5 bei ♂</a:t>
                      </a:r>
                      <a:endParaRPr lang="de-CH" sz="1800" dirty="0"/>
                    </a:p>
                  </a:txBody>
                  <a:tcPr anchor="ctr"/>
                </a:tc>
              </a:tr>
              <a:tr h="360040">
                <a:tc>
                  <a:txBody>
                    <a:bodyPr/>
                    <a:lstStyle/>
                    <a:p>
                      <a:r>
                        <a:rPr lang="de-CH" sz="1800" dirty="0" smtClean="0"/>
                        <a:t>2.7</a:t>
                      </a:r>
                      <a:r>
                        <a:rPr lang="de-CH" sz="1800" baseline="0" dirty="0" smtClean="0"/>
                        <a:t> – 4.0 (&gt; ♀)</a:t>
                      </a:r>
                      <a:endParaRPr lang="de-CH" sz="1800" dirty="0"/>
                    </a:p>
                  </a:txBody>
                  <a:tcPr/>
                </a:tc>
              </a:tr>
              <a:tr h="696358">
                <a:tc>
                  <a:txBody>
                    <a:bodyPr/>
                    <a:lstStyle/>
                    <a:p>
                      <a:r>
                        <a:rPr lang="de-CH" sz="1800" dirty="0" smtClean="0"/>
                        <a:t>1.5 – 3.0</a:t>
                      </a:r>
                      <a:endParaRPr lang="de-CH" sz="1800" dirty="0"/>
                    </a:p>
                  </a:txBody>
                  <a:tcPr anchor="ctr"/>
                </a:tc>
              </a:tr>
              <a:tr h="720080">
                <a:tc>
                  <a:txBody>
                    <a:bodyPr/>
                    <a:lstStyle/>
                    <a:p>
                      <a:r>
                        <a:rPr lang="de-CH" sz="1800" dirty="0" smtClean="0"/>
                        <a:t>1.6 – 2.4 </a:t>
                      </a:r>
                      <a:endParaRPr lang="de-CH" sz="1800" dirty="0"/>
                    </a:p>
                  </a:txBody>
                  <a:tcPr anchor="ctr"/>
                </a:tc>
              </a:tr>
              <a:tr h="648072">
                <a:tc>
                  <a:txBody>
                    <a:bodyPr/>
                    <a:lstStyle/>
                    <a:p>
                      <a:r>
                        <a:rPr lang="de-CH" sz="1800" dirty="0" smtClean="0"/>
                        <a:t>~1.3;widersprüch-liche Ergebnisse!</a:t>
                      </a:r>
                      <a:endParaRPr lang="de-CH" sz="1800" dirty="0"/>
                    </a:p>
                  </a:txBody>
                  <a:tcPr anchor="ctr"/>
                </a:tc>
              </a:tr>
              <a:tr h="792088">
                <a:tc>
                  <a:txBody>
                    <a:bodyPr/>
                    <a:lstStyle/>
                    <a:p>
                      <a:r>
                        <a:rPr lang="de-CH" sz="1800" dirty="0" smtClean="0"/>
                        <a:t>1.2;</a:t>
                      </a:r>
                      <a:r>
                        <a:rPr lang="de-CH" sz="1800" baseline="0" dirty="0" smtClean="0"/>
                        <a:t> unterdrückter Ärger: 2.9!</a:t>
                      </a:r>
                      <a:endParaRPr lang="de-CH" sz="1800" dirty="0"/>
                    </a:p>
                  </a:txBody>
                  <a:tcPr/>
                </a:tc>
              </a:tr>
              <a:tr h="1008112">
                <a:tc>
                  <a:txBody>
                    <a:bodyPr/>
                    <a:lstStyle/>
                    <a:p>
                      <a:r>
                        <a:rPr lang="de-CH" sz="1800" dirty="0" smtClean="0"/>
                        <a:t>3.7</a:t>
                      </a:r>
                      <a:endParaRPr lang="de-CH" sz="1800" dirty="0"/>
                    </a:p>
                  </a:txBody>
                  <a:tcPr anchor="ctr"/>
                </a:tc>
              </a:tr>
            </a:tbl>
          </a:graphicData>
        </a:graphic>
      </p:graphicFrame>
    </p:spTree>
    <p:extLst>
      <p:ext uri="{BB962C8B-B14F-4D97-AF65-F5344CB8AC3E}">
        <p14:creationId xmlns:p14="http://schemas.microsoft.com/office/powerpoint/2010/main" val="295858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200" dirty="0" smtClean="0"/>
              <a:t>Hilft es wirklich, wenn wir fordern, man müsse auch psychische und soziale Faktoren berücksichtigen?</a:t>
            </a:r>
            <a:endParaRPr lang="de-CH" sz="3200" dirty="0"/>
          </a:p>
        </p:txBody>
      </p:sp>
      <p:sp>
        <p:nvSpPr>
          <p:cNvPr id="3" name="Inhaltsplatzhalter 2"/>
          <p:cNvSpPr>
            <a:spLocks noGrp="1"/>
          </p:cNvSpPr>
          <p:nvPr>
            <p:ph idx="1"/>
          </p:nvPr>
        </p:nvSpPr>
        <p:spPr>
          <a:xfrm>
            <a:off x="358775" y="1885950"/>
            <a:ext cx="8305800" cy="3847306"/>
          </a:xfrm>
        </p:spPr>
        <p:txBody>
          <a:bodyPr>
            <a:normAutofit fontScale="85000" lnSpcReduction="20000"/>
          </a:bodyPr>
          <a:lstStyle/>
          <a:p>
            <a:pPr marL="342900" indent="-342900">
              <a:buFont typeface="Arial" panose="020B0604020202020204" pitchFamily="34" charset="0"/>
              <a:buChar char="•"/>
            </a:pPr>
            <a:r>
              <a:rPr lang="de-CH" dirty="0" smtClean="0"/>
              <a:t>Glaubt denn irgendjemand, dass solche Faktoren irgendwo im Verlauf einer Erkrankung KEINE Rolle spielen?</a:t>
            </a:r>
          </a:p>
          <a:p>
            <a:pPr marL="342900" indent="-342900">
              <a:buFont typeface="Arial" panose="020B0604020202020204" pitchFamily="34" charset="0"/>
              <a:buChar char="•"/>
            </a:pPr>
            <a:r>
              <a:rPr lang="de-CH" dirty="0" smtClean="0"/>
              <a:t>Wenn nein, dann ist diese Aussage tatsächlich trivial, weil selbstverständlich.</a:t>
            </a:r>
          </a:p>
          <a:p>
            <a:pPr marL="342900" indent="-342900">
              <a:buFont typeface="Arial" panose="020B0604020202020204" pitchFamily="34" charset="0"/>
              <a:buChar char="•"/>
            </a:pPr>
            <a:r>
              <a:rPr lang="de-CH" dirty="0" smtClean="0"/>
              <a:t>Dann müssen wir überlegen, was wir mit diesem Satz eigentlich meinen!</a:t>
            </a:r>
          </a:p>
          <a:p>
            <a:pPr marL="342900" indent="-342900">
              <a:buFont typeface="Arial" panose="020B0604020202020204" pitchFamily="34" charset="0"/>
              <a:buChar char="•"/>
            </a:pPr>
            <a:r>
              <a:rPr lang="de-CH" dirty="0" smtClean="0"/>
              <a:t>Mein Vorschlag: wir behaupten, dass die individuelle Situation DER PERSON berücksichtigt werden muss, wenn wir den PATIENTEN verstehen wollen.</a:t>
            </a:r>
            <a:endParaRPr lang="de-CH" dirty="0"/>
          </a:p>
        </p:txBody>
      </p:sp>
    </p:spTree>
    <p:extLst>
      <p:ext uri="{BB962C8B-B14F-4D97-AF65-F5344CB8AC3E}">
        <p14:creationId xmlns:p14="http://schemas.microsoft.com/office/powerpoint/2010/main" val="427282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132856"/>
            <a:ext cx="8305800" cy="2357164"/>
          </a:xfrm>
        </p:spPr>
        <p:txBody>
          <a:bodyPr/>
          <a:lstStyle/>
          <a:p>
            <a:pPr algn="ctr"/>
            <a:r>
              <a:rPr lang="de-CH" sz="3200" dirty="0" smtClean="0"/>
              <a:t>Und dann sind wir bei der Bedeutung subjektiver Tatsachen angekommen, die wir den objektiven Tatsachen gegenüberstellen können.</a:t>
            </a:r>
            <a:endParaRPr lang="de-CH" sz="3200" dirty="0"/>
          </a:p>
        </p:txBody>
      </p:sp>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5" name="Fußzeilenplatzhalter 4"/>
          <p:cNvSpPr>
            <a:spLocks noGrp="1"/>
          </p:cNvSpPr>
          <p:nvPr>
            <p:ph type="ftr" sz="quarter" idx="11"/>
          </p:nvPr>
        </p:nvSpPr>
        <p:spPr/>
        <p:txBody>
          <a:bodyPr/>
          <a:lstStyle/>
          <a:p>
            <a:pPr>
              <a:defRPr/>
            </a:pPr>
            <a:r>
              <a:rPr lang="en-US" smtClean="0">
                <a:solidFill>
                  <a:srgbClr val="000000"/>
                </a:solidFill>
              </a:rPr>
              <a:t>Präsentationstitel in der Fusszeile des Folienmasters definieren</a:t>
            </a:r>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955208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710952"/>
          </a:xfrm>
        </p:spPr>
        <p:txBody>
          <a:bodyPr>
            <a:normAutofit/>
          </a:bodyPr>
          <a:lstStyle/>
          <a:p>
            <a:r>
              <a:rPr lang="de-CH" sz="3600" dirty="0" smtClean="0"/>
              <a:t>Objektive und subjektive Tatsache</a:t>
            </a:r>
            <a:endParaRPr lang="de-CH" sz="3600" dirty="0"/>
          </a:p>
        </p:txBody>
      </p:sp>
      <p:sp>
        <p:nvSpPr>
          <p:cNvPr id="3" name="Inhaltsplatzhalter 2"/>
          <p:cNvSpPr>
            <a:spLocks noGrp="1"/>
          </p:cNvSpPr>
          <p:nvPr>
            <p:ph idx="1"/>
          </p:nvPr>
        </p:nvSpPr>
        <p:spPr>
          <a:xfrm>
            <a:off x="457200" y="1988840"/>
            <a:ext cx="8229600" cy="3773016"/>
          </a:xfrm>
        </p:spPr>
        <p:txBody>
          <a:bodyPr>
            <a:normAutofit fontScale="85000" lnSpcReduction="10000"/>
          </a:bodyPr>
          <a:lstStyle/>
          <a:p>
            <a:pPr marL="342900" indent="-342900">
              <a:buFont typeface="Arial" panose="020B0604020202020204" pitchFamily="34" charset="0"/>
              <a:buChar char="•"/>
            </a:pPr>
            <a:r>
              <a:rPr lang="de-CH" dirty="0" smtClean="0"/>
              <a:t>Objektive Tatsachen kann jeder aussagen, der bei Troste ist und der Sprache mächtig</a:t>
            </a:r>
          </a:p>
          <a:p>
            <a:pPr marL="342900" indent="-342900">
              <a:buFont typeface="Arial" panose="020B0604020202020204" pitchFamily="34" charset="0"/>
              <a:buChar char="•"/>
            </a:pPr>
            <a:r>
              <a:rPr lang="de-CH" dirty="0" smtClean="0"/>
              <a:t>Naturwissenschaften versuchen, objektive Tatsachen zu formulieren, die jedermann in der ganzen Welt unter bestimmten Bedingungen replizieren kann</a:t>
            </a:r>
          </a:p>
          <a:p>
            <a:pPr lvl="1"/>
            <a:r>
              <a:rPr lang="de-CH" dirty="0" smtClean="0"/>
              <a:t>Die Forderung nach Standardisierung der Untersuchungsbedingungen </a:t>
            </a:r>
          </a:p>
          <a:p>
            <a:pPr lvl="1"/>
            <a:r>
              <a:rPr lang="de-CH" dirty="0" smtClean="0"/>
              <a:t>Das Bemühen um das Ausschalten ‘subjektiver Faktoren’ (z.B. durch das Doppelblinddesign)</a:t>
            </a:r>
          </a:p>
          <a:p>
            <a:pPr marL="800100" lvl="1" indent="-342900"/>
            <a:endParaRPr lang="de-CH" dirty="0" smtClean="0"/>
          </a:p>
        </p:txBody>
      </p:sp>
    </p:spTree>
    <p:extLst>
      <p:ext uri="{BB962C8B-B14F-4D97-AF65-F5344CB8AC3E}">
        <p14:creationId xmlns:p14="http://schemas.microsoft.com/office/powerpoint/2010/main" val="1902569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710952"/>
          </a:xfrm>
        </p:spPr>
        <p:txBody>
          <a:bodyPr>
            <a:normAutofit/>
          </a:bodyPr>
          <a:lstStyle/>
          <a:p>
            <a:r>
              <a:rPr lang="de-CH" sz="3600" dirty="0" smtClean="0"/>
              <a:t>Objektive und subjektive Tatsache</a:t>
            </a:r>
            <a:endParaRPr lang="de-CH" sz="3600" dirty="0"/>
          </a:p>
        </p:txBody>
      </p:sp>
      <p:sp>
        <p:nvSpPr>
          <p:cNvPr id="3" name="Inhaltsplatzhalter 2"/>
          <p:cNvSpPr>
            <a:spLocks noGrp="1"/>
          </p:cNvSpPr>
          <p:nvPr>
            <p:ph idx="1"/>
          </p:nvPr>
        </p:nvSpPr>
        <p:spPr>
          <a:xfrm>
            <a:off x="457200" y="1916832"/>
            <a:ext cx="8229600" cy="3744416"/>
          </a:xfrm>
        </p:spPr>
        <p:txBody>
          <a:bodyPr>
            <a:normAutofit/>
          </a:bodyPr>
          <a:lstStyle/>
          <a:p>
            <a:pPr marL="342900" indent="-342900">
              <a:buFont typeface="Arial" panose="020B0604020202020204" pitchFamily="34" charset="0"/>
              <a:buChar char="•"/>
            </a:pPr>
            <a:r>
              <a:rPr lang="de-CH" dirty="0" smtClean="0"/>
              <a:t>Subjektive Tatsachen kann bestenfalls eine(r) im eigenen Namen aussagen, z.B. über </a:t>
            </a:r>
          </a:p>
          <a:p>
            <a:pPr lvl="1"/>
            <a:r>
              <a:rPr lang="de-CH" dirty="0" smtClean="0"/>
              <a:t>Meine momentane Befindlichkeit</a:t>
            </a:r>
          </a:p>
          <a:p>
            <a:pPr marL="342900" indent="-342900">
              <a:buFont typeface="Arial" panose="020B0604020202020204" pitchFamily="34" charset="0"/>
              <a:buChar char="•"/>
            </a:pPr>
            <a:r>
              <a:rPr lang="de-CH" dirty="0" smtClean="0"/>
              <a:t>Auf subjektiven Tatsachen beruht</a:t>
            </a:r>
          </a:p>
          <a:p>
            <a:pPr lvl="1"/>
            <a:r>
              <a:rPr lang="de-CH" dirty="0" smtClean="0"/>
              <a:t>Die Gewissheit, dass ICH es bin, der hier steht und nicht ein Mann namens Wolf Langewitz, der so aussieht wie ich</a:t>
            </a:r>
          </a:p>
        </p:txBody>
      </p:sp>
    </p:spTree>
    <p:extLst>
      <p:ext uri="{BB962C8B-B14F-4D97-AF65-F5344CB8AC3E}">
        <p14:creationId xmlns:p14="http://schemas.microsoft.com/office/powerpoint/2010/main" val="3247162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15</a:t>
            </a:fld>
            <a:endParaRPr lang="en-US">
              <a:solidFill>
                <a:srgbClr val="000000"/>
              </a:solidFill>
            </a:endParaRPr>
          </a:p>
        </p:txBody>
      </p:sp>
      <p:pic>
        <p:nvPicPr>
          <p:cNvPr id="1026" name="Picture 2" descr="H:\Data non transfer\Fotos\Wolf Kittel 12-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08" y="886263"/>
            <a:ext cx="6480048" cy="467868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flipV="1">
            <a:off x="3275856" y="4221088"/>
            <a:ext cx="3600400" cy="792088"/>
          </a:xfrm>
          <a:prstGeom prst="straightConnector1">
            <a:avLst/>
          </a:prstGeom>
          <a:solidFill>
            <a:schemeClr val="accent1"/>
          </a:solidFill>
          <a:ln w="15875"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6948264" y="3801814"/>
            <a:ext cx="1944216" cy="923330"/>
          </a:xfrm>
          <a:prstGeom prst="rect">
            <a:avLst/>
          </a:prstGeom>
          <a:noFill/>
        </p:spPr>
        <p:txBody>
          <a:bodyPr wrap="square" rtlCol="0">
            <a:spAutoFit/>
          </a:bodyPr>
          <a:lstStyle/>
          <a:p>
            <a:r>
              <a:rPr lang="de-CH" dirty="0"/>
              <a:t>objektive </a:t>
            </a:r>
            <a:r>
              <a:rPr lang="de-CH" dirty="0" smtClean="0"/>
              <a:t>Tatsachen: Name und Foto</a:t>
            </a:r>
            <a:endParaRPr lang="de-CH" dirty="0"/>
          </a:p>
        </p:txBody>
      </p:sp>
      <p:cxnSp>
        <p:nvCxnSpPr>
          <p:cNvPr id="13" name="Gerade Verbindung mit Pfeil 12"/>
          <p:cNvCxnSpPr/>
          <p:nvPr/>
        </p:nvCxnSpPr>
        <p:spPr bwMode="auto">
          <a:xfrm flipV="1">
            <a:off x="3995936" y="1700808"/>
            <a:ext cx="2880320" cy="504056"/>
          </a:xfrm>
          <a:prstGeom prst="straightConnector1">
            <a:avLst/>
          </a:prstGeom>
          <a:solidFill>
            <a:schemeClr val="accent1"/>
          </a:solidFill>
          <a:ln w="15875"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p:nvPr/>
        </p:nvSpPr>
        <p:spPr>
          <a:xfrm>
            <a:off x="6876256" y="1484784"/>
            <a:ext cx="2168624" cy="646331"/>
          </a:xfrm>
          <a:prstGeom prst="rect">
            <a:avLst/>
          </a:prstGeom>
          <a:solidFill>
            <a:schemeClr val="bg1"/>
          </a:solidFill>
        </p:spPr>
        <p:txBody>
          <a:bodyPr wrap="square" rtlCol="0">
            <a:spAutoFit/>
          </a:bodyPr>
          <a:lstStyle/>
          <a:p>
            <a:r>
              <a:rPr lang="de-CH" dirty="0" smtClean="0"/>
              <a:t>Bei  näherem Hinschauen: Holz!</a:t>
            </a:r>
            <a:endParaRPr lang="de-CH" dirty="0"/>
          </a:p>
        </p:txBody>
      </p:sp>
      <p:sp>
        <p:nvSpPr>
          <p:cNvPr id="16" name="Textfeld 15"/>
          <p:cNvSpPr txBox="1"/>
          <p:nvPr/>
        </p:nvSpPr>
        <p:spPr>
          <a:xfrm>
            <a:off x="467544" y="1196752"/>
            <a:ext cx="1836204" cy="1200329"/>
          </a:xfrm>
          <a:prstGeom prst="rect">
            <a:avLst/>
          </a:prstGeom>
          <a:noFill/>
          <a:ln>
            <a:solidFill>
              <a:schemeClr val="accent1"/>
            </a:solidFill>
          </a:ln>
        </p:spPr>
        <p:txBody>
          <a:bodyPr wrap="square" rtlCol="0">
            <a:spAutoFit/>
          </a:bodyPr>
          <a:lstStyle/>
          <a:p>
            <a:r>
              <a:rPr lang="de-CH" dirty="0" smtClean="0">
                <a:solidFill>
                  <a:srgbClr val="FF0000"/>
                </a:solidFill>
              </a:rPr>
              <a:t>Subjektive Tatsachen:</a:t>
            </a:r>
          </a:p>
          <a:p>
            <a:r>
              <a:rPr lang="de-CH" dirty="0" smtClean="0">
                <a:solidFill>
                  <a:srgbClr val="FF0000"/>
                </a:solidFill>
              </a:rPr>
              <a:t>Fit?</a:t>
            </a:r>
          </a:p>
          <a:p>
            <a:r>
              <a:rPr lang="de-CH" dirty="0" smtClean="0">
                <a:solidFill>
                  <a:srgbClr val="FF0000"/>
                </a:solidFill>
              </a:rPr>
              <a:t>Entspannt?</a:t>
            </a:r>
            <a:endParaRPr lang="de-CH" dirty="0">
              <a:solidFill>
                <a:srgbClr val="FF0000"/>
              </a:solidFill>
            </a:endParaRPr>
          </a:p>
        </p:txBody>
      </p:sp>
      <p:cxnSp>
        <p:nvCxnSpPr>
          <p:cNvPr id="20" name="Gerade Verbindung mit Pfeil 19"/>
          <p:cNvCxnSpPr/>
          <p:nvPr/>
        </p:nvCxnSpPr>
        <p:spPr bwMode="auto">
          <a:xfrm flipH="1" flipV="1">
            <a:off x="2105726" y="1698812"/>
            <a:ext cx="522058" cy="254024"/>
          </a:xfrm>
          <a:prstGeom prst="straightConnector1">
            <a:avLst/>
          </a:prstGeom>
          <a:solidFill>
            <a:schemeClr val="accent1"/>
          </a:solidFill>
          <a:ln w="158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111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Eine Hierarchie zwischen </a:t>
            </a:r>
            <a:r>
              <a:rPr lang="de-CH" i="1" dirty="0" smtClean="0"/>
              <a:t>Subjektiv</a:t>
            </a:r>
            <a:r>
              <a:rPr lang="de-CH" dirty="0" smtClean="0"/>
              <a:t> und </a:t>
            </a:r>
            <a:r>
              <a:rPr lang="de-CH" i="1" dirty="0" smtClean="0"/>
              <a:t>Objektiv </a:t>
            </a:r>
            <a:r>
              <a:rPr lang="de-CH" dirty="0" smtClean="0"/>
              <a:t>macht wenig Sinn</a:t>
            </a:r>
            <a:endParaRPr lang="de-CH" dirty="0"/>
          </a:p>
        </p:txBody>
      </p:sp>
      <p:sp>
        <p:nvSpPr>
          <p:cNvPr id="5" name="Inhaltsplatzhalter 4"/>
          <p:cNvSpPr>
            <a:spLocks noGrp="1"/>
          </p:cNvSpPr>
          <p:nvPr>
            <p:ph idx="1"/>
          </p:nvPr>
        </p:nvSpPr>
        <p:spPr/>
        <p:txBody>
          <a:bodyPr>
            <a:normAutofit/>
          </a:bodyPr>
          <a:lstStyle/>
          <a:p>
            <a:pPr marL="342900" indent="-342900">
              <a:buFont typeface="Arial" panose="020B0604020202020204" pitchFamily="34" charset="0"/>
              <a:buChar char="•"/>
            </a:pPr>
            <a:r>
              <a:rPr lang="de-CH" sz="2800" dirty="0" smtClean="0"/>
              <a:t>Wesentliche Lebensentscheidungen basieren auf einer Mischung beider Kategorien in wechselnden Anteilen</a:t>
            </a:r>
          </a:p>
          <a:p>
            <a:pPr marL="722312" lvl="1" indent="-342900">
              <a:buFont typeface="Arial" panose="020B0604020202020204" pitchFamily="34" charset="0"/>
              <a:buChar char="•"/>
            </a:pPr>
            <a:r>
              <a:rPr lang="de-CH" sz="2400" dirty="0" smtClean="0"/>
              <a:t>Das Eheversprechen: v.a. subjektive Tatsachen?</a:t>
            </a:r>
          </a:p>
          <a:p>
            <a:pPr marL="722312" lvl="1" indent="-342900">
              <a:buFont typeface="Arial" panose="020B0604020202020204" pitchFamily="34" charset="0"/>
              <a:buChar char="•"/>
            </a:pPr>
            <a:r>
              <a:rPr lang="de-CH" sz="2400" dirty="0" smtClean="0"/>
              <a:t>Der Hauskauf: zunächst subjektive (Traumhaus!), dann objektive Tatsachen (aber zu teuer!)</a:t>
            </a:r>
          </a:p>
          <a:p>
            <a:pPr marL="342900" indent="-342900">
              <a:buFont typeface="Arial" panose="020B0604020202020204" pitchFamily="34" charset="0"/>
              <a:buChar char="•"/>
            </a:pPr>
            <a:r>
              <a:rPr lang="de-CH" sz="2800" dirty="0" smtClean="0"/>
              <a:t>Medizinischer Alltag wechselt zwischen beiden Kategorien hin und her</a:t>
            </a:r>
          </a:p>
          <a:p>
            <a:pPr marL="722312" lvl="1" indent="-342900">
              <a:buFont typeface="Arial" panose="020B0604020202020204" pitchFamily="34" charset="0"/>
              <a:buChar char="•"/>
            </a:pPr>
            <a:r>
              <a:rPr lang="de-CH" sz="2400" dirty="0" smtClean="0"/>
              <a:t>Subjektives Wohlbefinden bei objektiv schlechten Befunden und umgekehrt</a:t>
            </a:r>
            <a:endParaRPr lang="de-CH" sz="2400" dirty="0"/>
          </a:p>
        </p:txBody>
      </p:sp>
      <p:sp>
        <p:nvSpPr>
          <p:cNvPr id="3" name="Datumsplatzhalter 2"/>
          <p:cNvSpPr>
            <a:spLocks noGrp="1"/>
          </p:cNvSpPr>
          <p:nvPr>
            <p:ph type="dt" sz="half" idx="10"/>
          </p:nvPr>
        </p:nvSpPr>
        <p:spPr/>
        <p:txBody>
          <a:bodyPr/>
          <a:lstStyle/>
          <a:p>
            <a:pPr>
              <a:defRPr/>
            </a:pPr>
            <a:fld id="{316C752F-0334-4E5C-92E1-E6E727FFED2C}" type="datetime1">
              <a:rPr lang="en-US" smtClean="0">
                <a:solidFill>
                  <a:srgbClr val="000000"/>
                </a:solidFill>
              </a:rPr>
              <a:pPr>
                <a:defRPr/>
              </a:pPr>
              <a:t>3/25/2015</a:t>
            </a:fld>
            <a:endParaRPr lang="en-US">
              <a:solidFill>
                <a:srgbClr val="000000"/>
              </a:solidFill>
            </a:endParaRPr>
          </a:p>
        </p:txBody>
      </p:sp>
      <p:sp>
        <p:nvSpPr>
          <p:cNvPr id="4" name="Foliennummernplatzhalter 3"/>
          <p:cNvSpPr>
            <a:spLocks noGrp="1"/>
          </p:cNvSpPr>
          <p:nvPr>
            <p:ph type="sldNum" sz="quarter" idx="12"/>
          </p:nvPr>
        </p:nvSpPr>
        <p:spPr/>
        <p:txBody>
          <a:bodyPr/>
          <a:lstStyle/>
          <a:p>
            <a:pPr>
              <a:defRPr/>
            </a:pPr>
            <a:fld id="{23A1A769-4843-43C6-BDA8-853A5DA89300}"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00405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4" y="1215852"/>
            <a:ext cx="8389689" cy="2213148"/>
          </a:xfrm>
          <a:solidFill>
            <a:schemeClr val="bg1"/>
          </a:solidFill>
        </p:spPr>
        <p:txBody>
          <a:bodyPr>
            <a:normAutofit fontScale="90000"/>
          </a:bodyPr>
          <a:lstStyle/>
          <a:p>
            <a:r>
              <a:rPr lang="de-CH" dirty="0" smtClean="0"/>
              <a:t>Medizin kennt die Auseinandersetzung zwischen subjektiver und objektiver Perspektive auf Leiden und Gesundheit – eine lange Tradition der flammenden Plädoyers</a:t>
            </a:r>
            <a:endParaRPr lang="de-CH" dirty="0"/>
          </a:p>
        </p:txBody>
      </p:sp>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5" name="Fußzeilenplatzhalter 4"/>
          <p:cNvSpPr>
            <a:spLocks noGrp="1"/>
          </p:cNvSpPr>
          <p:nvPr>
            <p:ph type="ftr" sz="quarter" idx="11"/>
          </p:nvPr>
        </p:nvSpPr>
        <p:spPr/>
        <p:txBody>
          <a:bodyPr/>
          <a:lstStyle/>
          <a:p>
            <a:pPr>
              <a:defRPr/>
            </a:pPr>
            <a:r>
              <a:rPr lang="en-US" smtClean="0">
                <a:solidFill>
                  <a:srgbClr val="000000"/>
                </a:solidFill>
              </a:rPr>
              <a:t>Präsentationstitel in der Fusszeile des Folienmasters definieren</a:t>
            </a:r>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355126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0" y="654968"/>
            <a:ext cx="8964488" cy="685800"/>
          </a:xfrm>
        </p:spPr>
        <p:txBody>
          <a:bodyPr/>
          <a:lstStyle/>
          <a:p>
            <a:r>
              <a:rPr lang="de-DE" sz="2800" dirty="0" smtClean="0">
                <a:effectLst>
                  <a:outerShdw blurRad="38100" dist="38100" dir="2700000" algn="tl">
                    <a:srgbClr val="FFFFFF"/>
                  </a:outerShdw>
                </a:effectLst>
              </a:rPr>
              <a:t>Aus der Eröffnungsrede der DGIM 1930 (F. </a:t>
            </a:r>
            <a:r>
              <a:rPr lang="de-DE" sz="2800" dirty="0" err="1" smtClean="0">
                <a:effectLst>
                  <a:outerShdw blurRad="38100" dist="38100" dir="2700000" algn="tl">
                    <a:srgbClr val="FFFFFF"/>
                  </a:outerShdw>
                </a:effectLst>
              </a:rPr>
              <a:t>Vollhard</a:t>
            </a:r>
            <a:r>
              <a:rPr lang="de-DE" sz="2800" dirty="0" smtClean="0">
                <a:effectLst>
                  <a:outerShdw blurRad="38100" dist="38100" dir="2700000" algn="tl">
                    <a:srgbClr val="FFFFFF"/>
                  </a:outerShdw>
                </a:effectLst>
              </a:rPr>
              <a:t>)</a:t>
            </a:r>
            <a:endParaRPr lang="de-DE" sz="2800" dirty="0">
              <a:effectLst>
                <a:outerShdw blurRad="38100" dist="38100" dir="2700000" algn="tl">
                  <a:srgbClr val="FFFFFF"/>
                </a:outerShdw>
              </a:effectLst>
            </a:endParaRPr>
          </a:p>
        </p:txBody>
      </p:sp>
      <p:sp>
        <p:nvSpPr>
          <p:cNvPr id="254979" name="Text Box 3"/>
          <p:cNvSpPr txBox="1">
            <a:spLocks noChangeArrowheads="1"/>
          </p:cNvSpPr>
          <p:nvPr/>
        </p:nvSpPr>
        <p:spPr bwMode="auto">
          <a:xfrm>
            <a:off x="35496" y="1334373"/>
            <a:ext cx="9067800" cy="5262979"/>
          </a:xfrm>
          <a:prstGeom prst="rect">
            <a:avLst/>
          </a:prstGeom>
          <a:solidFill>
            <a:schemeClr val="bg1"/>
          </a:solidFill>
          <a:ln>
            <a:noFill/>
          </a:ln>
          <a:effectLst/>
          <a:extLst/>
        </p:spPr>
        <p:txBody>
          <a:bodyPr wrap="square">
            <a:spAutoFit/>
          </a:bodyPr>
          <a:lstStyle/>
          <a:p>
            <a:pPr>
              <a:spcBef>
                <a:spcPct val="50000"/>
              </a:spcBef>
            </a:pPr>
            <a:r>
              <a:rPr lang="de-DE" sz="2400" i="1" dirty="0"/>
              <a:t>Man kann es geradezu als Kriterium und höchste Lei­stung der rationellen Therapie bezeichnen, dass sie in einer Gruppe von Fällen ohne Rücksicht auf den individuellen Kranken, seine Persönlichkeit, seine seelische Verfassung, seine </a:t>
            </a:r>
            <a:r>
              <a:rPr lang="de-DE" sz="2400" i="1" dirty="0" smtClean="0"/>
              <a:t>Konstitution </a:t>
            </a:r>
            <a:r>
              <a:rPr lang="de-DE" sz="2400" i="1" dirty="0"/>
              <a:t>mit seiner Krankheit fertig wird. ... Das bitter gemeinte Wort von Dubois aus der Zeit vor der </a:t>
            </a:r>
            <a:r>
              <a:rPr lang="de-DE" sz="2400" i="1" dirty="0" smtClean="0"/>
              <a:t>Wiederentdeckung </a:t>
            </a:r>
            <a:r>
              <a:rPr lang="de-DE" sz="2400" i="1" dirty="0"/>
              <a:t>der Seele: </a:t>
            </a:r>
            <a:r>
              <a:rPr lang="de-DE" sz="2400" i="1" dirty="0" smtClean="0"/>
              <a:t>‚Zwischen </a:t>
            </a:r>
            <a:r>
              <a:rPr lang="de-DE" sz="2400" i="1" dirty="0"/>
              <a:t>Medizin und Tierheilkunde besteht nur noch ein Unterschied bezüglich der </a:t>
            </a:r>
            <a:r>
              <a:rPr lang="de-DE" sz="2400" i="1" dirty="0" smtClean="0"/>
              <a:t>Kundschaft‘, </a:t>
            </a:r>
            <a:r>
              <a:rPr lang="de-DE" sz="2400" i="1" dirty="0"/>
              <a:t>trifft heute im </a:t>
            </a:r>
            <a:r>
              <a:rPr lang="de-DE" sz="2400" i="1" dirty="0" smtClean="0"/>
              <a:t>Gegensatz </a:t>
            </a:r>
            <a:r>
              <a:rPr lang="de-DE" sz="2400" i="1" dirty="0"/>
              <a:t>zu früher tatsächlich für eine ganze Reihe von </a:t>
            </a:r>
            <a:r>
              <a:rPr lang="de-DE" sz="2400" i="1" dirty="0" smtClean="0"/>
              <a:t>Krankheiten </a:t>
            </a:r>
            <a:r>
              <a:rPr lang="de-DE" sz="2400" i="1" dirty="0"/>
              <a:t>zu, bei denen auf­grund </a:t>
            </a:r>
            <a:r>
              <a:rPr lang="de-DE" sz="2400" i="1" dirty="0" smtClean="0"/>
              <a:t>wissenschaftlicher </a:t>
            </a:r>
            <a:r>
              <a:rPr lang="de-DE" sz="2400" i="1" dirty="0"/>
              <a:t>Erkenntnis </a:t>
            </a:r>
            <a:r>
              <a:rPr lang="de-DE" sz="2400" i="1" dirty="0" smtClean="0"/>
              <a:t>Heilung </a:t>
            </a:r>
            <a:r>
              <a:rPr lang="de-DE" sz="2400" i="1" dirty="0"/>
              <a:t>sozusagen garantiert werden kann, unabhängig von der Individualität der Kranken und der </a:t>
            </a:r>
            <a:r>
              <a:rPr lang="de-DE" sz="2400" i="1" dirty="0" smtClean="0"/>
              <a:t>Persönlichkeit </a:t>
            </a:r>
            <a:r>
              <a:rPr lang="de-DE" sz="2400" i="1" dirty="0"/>
              <a:t>des Arztes. Das Ziel der Forschung kann nur sein, die Zahl dieser </a:t>
            </a:r>
            <a:r>
              <a:rPr lang="de-DE" sz="2400" i="1" dirty="0" smtClean="0"/>
              <a:t>rationell </a:t>
            </a:r>
            <a:r>
              <a:rPr lang="de-DE" sz="2400" i="1" dirty="0"/>
              <a:t>an­greifbaren Krankheitszustände zu </a:t>
            </a:r>
            <a:r>
              <a:rPr lang="de-DE" sz="2400" i="1" dirty="0" err="1" smtClean="0"/>
              <a:t>vergrössern</a:t>
            </a:r>
            <a:r>
              <a:rPr lang="de-DE" sz="2400" i="1" dirty="0" smtClean="0"/>
              <a:t>.</a:t>
            </a:r>
            <a:endParaRPr lang="de-DE" sz="2400" dirty="0"/>
          </a:p>
        </p:txBody>
      </p:sp>
    </p:spTree>
    <p:extLst>
      <p:ext uri="{BB962C8B-B14F-4D97-AF65-F5344CB8AC3E}">
        <p14:creationId xmlns:p14="http://schemas.microsoft.com/office/powerpoint/2010/main" val="26830218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200" dirty="0" smtClean="0"/>
              <a:t>Um die gleiche Zeit hat der Vater von Thure von Uexküll sein Funktionskreismodell entwickelt</a:t>
            </a:r>
            <a:endParaRPr lang="de-CH" sz="3200" dirty="0"/>
          </a:p>
        </p:txBody>
      </p:sp>
      <p:sp>
        <p:nvSpPr>
          <p:cNvPr id="5" name="Inhaltsplatzhalter 4"/>
          <p:cNvSpPr>
            <a:spLocks noGrp="1"/>
          </p:cNvSpPr>
          <p:nvPr>
            <p:ph idx="1"/>
          </p:nvPr>
        </p:nvSpPr>
        <p:spPr>
          <a:xfrm>
            <a:off x="457200" y="1600200"/>
            <a:ext cx="8363272" cy="4525963"/>
          </a:xfrm>
        </p:spPr>
        <p:txBody>
          <a:bodyPr>
            <a:normAutofit fontScale="92500" lnSpcReduction="10000"/>
          </a:bodyPr>
          <a:lstStyle/>
          <a:p>
            <a:pPr marL="342900" indent="-342900">
              <a:buFont typeface="Arial" panose="020B0604020202020204" pitchFamily="34" charset="0"/>
              <a:buChar char="•"/>
            </a:pPr>
            <a:r>
              <a:rPr lang="de-CH" dirty="0" smtClean="0"/>
              <a:t>Es beschreibt die (anzunehmenden) subjektiven Welten von Lebewesen, die immer nur bestimm-</a:t>
            </a:r>
            <a:r>
              <a:rPr lang="de-CH" dirty="0" err="1" smtClean="0"/>
              <a:t>te</a:t>
            </a:r>
            <a:r>
              <a:rPr lang="de-CH" dirty="0" smtClean="0"/>
              <a:t> Ausschnitte ihrer Umgebung sich zu eigen machen</a:t>
            </a:r>
          </a:p>
          <a:p>
            <a:pPr marL="342900" indent="-342900">
              <a:buFont typeface="Arial" panose="020B0604020202020204" pitchFamily="34" charset="0"/>
              <a:buChar char="•"/>
            </a:pPr>
            <a:r>
              <a:rPr lang="de-CH" dirty="0" smtClean="0"/>
              <a:t>Thure v. Uexküll beschreibt immer wieder, wie er mit seinem Vater in Planten und Blomen spazieren geht und darüber nachdenkt, wie wohl die Welt aus der Perspektive eines Regenwurms oder eines Hundes aussieht</a:t>
            </a:r>
          </a:p>
          <a:p>
            <a:pPr marL="0" indent="0" algn="ctr"/>
            <a:r>
              <a:rPr lang="de-CH" dirty="0" smtClean="0">
                <a:solidFill>
                  <a:srgbClr val="FF0000"/>
                </a:solidFill>
              </a:rPr>
              <a:t>DIE WELT gibt es nicht!</a:t>
            </a:r>
            <a:endParaRPr lang="de-CH" dirty="0">
              <a:solidFill>
                <a:srgbClr val="FF0000"/>
              </a:solidFill>
            </a:endParaRPr>
          </a:p>
        </p:txBody>
      </p:sp>
      <p:sp>
        <p:nvSpPr>
          <p:cNvPr id="3" name="Datumsplatzhalter 2"/>
          <p:cNvSpPr>
            <a:spLocks noGrp="1"/>
          </p:cNvSpPr>
          <p:nvPr>
            <p:ph type="dt" sz="half" idx="10"/>
          </p:nvPr>
        </p:nvSpPr>
        <p:spPr/>
        <p:txBody>
          <a:bodyPr/>
          <a:lstStyle/>
          <a:p>
            <a:pPr>
              <a:defRPr/>
            </a:pPr>
            <a:fld id="{316C752F-0334-4E5C-92E1-E6E727FFED2C}" type="datetime1">
              <a:rPr lang="en-US" smtClean="0">
                <a:solidFill>
                  <a:srgbClr val="000000"/>
                </a:solidFill>
              </a:rPr>
              <a:pPr>
                <a:defRPr/>
              </a:pPr>
              <a:t>3/25/2015</a:t>
            </a:fld>
            <a:endParaRPr lang="en-US">
              <a:solidFill>
                <a:srgbClr val="000000"/>
              </a:solidFill>
            </a:endParaRPr>
          </a:p>
        </p:txBody>
      </p:sp>
      <p:sp>
        <p:nvSpPr>
          <p:cNvPr id="4" name="Foliennummernplatzhalter 3"/>
          <p:cNvSpPr>
            <a:spLocks noGrp="1"/>
          </p:cNvSpPr>
          <p:nvPr>
            <p:ph type="sldNum" sz="quarter" idx="12"/>
          </p:nvPr>
        </p:nvSpPr>
        <p:spPr/>
        <p:txBody>
          <a:bodyPr/>
          <a:lstStyle/>
          <a:p>
            <a:pPr>
              <a:defRPr/>
            </a:pPr>
            <a:fld id="{23A1A769-4843-43C6-BDA8-853A5DA89300}"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210634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a:t>
            </a:r>
            <a:endParaRPr lang="de-CH" dirty="0"/>
          </a:p>
        </p:txBody>
      </p:sp>
      <p:sp>
        <p:nvSpPr>
          <p:cNvPr id="3" name="Inhaltsplatzhalter 2"/>
          <p:cNvSpPr>
            <a:spLocks noGrp="1"/>
          </p:cNvSpPr>
          <p:nvPr>
            <p:ph idx="1"/>
          </p:nvPr>
        </p:nvSpPr>
        <p:spPr/>
        <p:txBody>
          <a:bodyPr/>
          <a:lstStyle/>
          <a:p>
            <a:r>
              <a:rPr lang="de-CH" dirty="0" smtClean="0"/>
              <a:t>Was sind denn bio-psycho-soziale Fachleute?</a:t>
            </a:r>
          </a:p>
          <a:p>
            <a:r>
              <a:rPr lang="de-CH" dirty="0" smtClean="0"/>
              <a:t>Was ist interprofessionelle Kommunikation?</a:t>
            </a:r>
          </a:p>
          <a:p>
            <a:r>
              <a:rPr lang="de-CH" dirty="0" smtClean="0"/>
              <a:t>Was macht interprofessionelle Kommunikation besonders schwierig, wenn sie sich im BPS-Modell bewegt?</a:t>
            </a:r>
            <a:endParaRPr lang="de-CH" dirty="0"/>
          </a:p>
        </p:txBody>
      </p:sp>
    </p:spTree>
    <p:extLst>
      <p:ext uri="{BB962C8B-B14F-4D97-AF65-F5344CB8AC3E}">
        <p14:creationId xmlns:p14="http://schemas.microsoft.com/office/powerpoint/2010/main" val="36025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Akut und chronisch krank</a:t>
            </a:r>
            <a:endParaRPr lang="de-CH" dirty="0"/>
          </a:p>
        </p:txBody>
      </p:sp>
      <p:sp>
        <p:nvSpPr>
          <p:cNvPr id="3" name="Inhaltsplatzhalter 2"/>
          <p:cNvSpPr>
            <a:spLocks noGrp="1"/>
          </p:cNvSpPr>
          <p:nvPr>
            <p:ph idx="1"/>
          </p:nvPr>
        </p:nvSpPr>
        <p:spPr/>
        <p:txBody>
          <a:bodyPr>
            <a:normAutofit fontScale="92500"/>
          </a:bodyPr>
          <a:lstStyle/>
          <a:p>
            <a:r>
              <a:rPr lang="de-CH" dirty="0" smtClean="0"/>
              <a:t>Auch chronische Krankheiten fangen manchmal mit einer akuten Episode an</a:t>
            </a:r>
          </a:p>
          <a:p>
            <a:r>
              <a:rPr lang="de-CH" dirty="0" smtClean="0"/>
              <a:t>Dann gilt :</a:t>
            </a:r>
          </a:p>
          <a:p>
            <a:pPr lvl="1"/>
            <a:r>
              <a:rPr lang="de-CH" dirty="0" smtClean="0"/>
              <a:t>In der Akutphase führen objektive Befunde (Entzündung mit Schwellung und Rötung, Herzinfarkt, Lungenembolie)</a:t>
            </a:r>
          </a:p>
          <a:p>
            <a:pPr lvl="1"/>
            <a:r>
              <a:rPr lang="de-CH" dirty="0" smtClean="0"/>
              <a:t>In der chronischen Phase führen Beschwerden, die schlecht mit objektiven Befunden korrelieren (Gelenkdestruktion, Herzinsuffizienz, eingeschränkte Leistungsfähigkeit, Medikamenten-MW)</a:t>
            </a:r>
            <a:endParaRPr lang="de-CH" dirty="0"/>
          </a:p>
        </p:txBody>
      </p:sp>
    </p:spTree>
    <p:extLst>
      <p:ext uri="{BB962C8B-B14F-4D97-AF65-F5344CB8AC3E}">
        <p14:creationId xmlns:p14="http://schemas.microsoft.com/office/powerpoint/2010/main" val="249813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Umgehen mit Chronisch Kranken</a:t>
            </a:r>
            <a:endParaRPr lang="de-CH" dirty="0"/>
          </a:p>
        </p:txBody>
      </p:sp>
      <p:sp>
        <p:nvSpPr>
          <p:cNvPr id="3" name="Inhaltsplatzhalter 2"/>
          <p:cNvSpPr>
            <a:spLocks noGrp="1"/>
          </p:cNvSpPr>
          <p:nvPr>
            <p:ph idx="1"/>
          </p:nvPr>
        </p:nvSpPr>
        <p:spPr/>
        <p:txBody>
          <a:bodyPr>
            <a:normAutofit lnSpcReduction="10000"/>
          </a:bodyPr>
          <a:lstStyle/>
          <a:p>
            <a:r>
              <a:rPr lang="de-CH" dirty="0" smtClean="0"/>
              <a:t>Subjektive Tatsachen (Die bestenfalls der Patient im eigenen Namen aussagen kann…) führen</a:t>
            </a:r>
          </a:p>
          <a:p>
            <a:r>
              <a:rPr lang="de-CH" dirty="0" smtClean="0"/>
              <a:t>Je komplexer das Krankheitsbild, desto grösser die Zahl der Fachpersonen, die involviert werden</a:t>
            </a:r>
          </a:p>
          <a:p>
            <a:r>
              <a:rPr lang="de-CH" dirty="0" smtClean="0"/>
              <a:t>Die Fachpersonen müssen sich untereinander und mit dem Patienten auf die Welt einigen, die ihnen (auch den Fachpersonen!) entspricht</a:t>
            </a:r>
            <a:endParaRPr lang="de-CH" dirty="0"/>
          </a:p>
        </p:txBody>
      </p:sp>
    </p:spTree>
    <p:extLst>
      <p:ext uri="{BB962C8B-B14F-4D97-AF65-F5344CB8AC3E}">
        <p14:creationId xmlns:p14="http://schemas.microsoft.com/office/powerpoint/2010/main" val="204705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9856"/>
            <a:ext cx="8229600" cy="3375248"/>
          </a:xfrm>
        </p:spPr>
        <p:txBody>
          <a:bodyPr>
            <a:normAutofit fontScale="90000"/>
          </a:bodyPr>
          <a:lstStyle/>
          <a:p>
            <a:r>
              <a:rPr lang="de-CH" dirty="0" smtClean="0"/>
              <a:t>Daraus ergeben sich auf Grund ‘des Ausgangsmaterials’ hohe Anforderungen an die Kommunikationsfähigkeiten der Beteiligten!</a:t>
            </a:r>
            <a:endParaRPr lang="de-CH" dirty="0"/>
          </a:p>
        </p:txBody>
      </p:sp>
    </p:spTree>
    <p:extLst>
      <p:ext uri="{BB962C8B-B14F-4D97-AF65-F5344CB8AC3E}">
        <p14:creationId xmlns:p14="http://schemas.microsoft.com/office/powerpoint/2010/main" val="319253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a:t>
            </a:r>
            <a:endParaRPr lang="de-CH" dirty="0"/>
          </a:p>
        </p:txBody>
      </p:sp>
      <p:sp>
        <p:nvSpPr>
          <p:cNvPr id="3" name="Inhaltsplatzhalter 2"/>
          <p:cNvSpPr>
            <a:spLocks noGrp="1"/>
          </p:cNvSpPr>
          <p:nvPr>
            <p:ph idx="1"/>
          </p:nvPr>
        </p:nvSpPr>
        <p:spPr/>
        <p:txBody>
          <a:bodyPr/>
          <a:lstStyle/>
          <a:p>
            <a:r>
              <a:rPr lang="de-CH" dirty="0" smtClean="0"/>
              <a:t>Was sind denn bio-psycho-soziale Fachleute?</a:t>
            </a:r>
          </a:p>
          <a:p>
            <a:r>
              <a:rPr lang="de-CH" dirty="0" smtClean="0">
                <a:solidFill>
                  <a:srgbClr val="FF0000"/>
                </a:solidFill>
              </a:rPr>
              <a:t>Was ist interprofessionelle Kommunikation?</a:t>
            </a:r>
          </a:p>
          <a:p>
            <a:r>
              <a:rPr lang="de-CH" dirty="0" smtClean="0"/>
              <a:t>Was macht interprofessionelle Kommunikation besonders schwierig, wenn sie sich im BPS-Modell bewegt?</a:t>
            </a:r>
            <a:endParaRPr lang="de-CH" dirty="0"/>
          </a:p>
        </p:txBody>
      </p:sp>
    </p:spTree>
    <p:extLst>
      <p:ext uri="{BB962C8B-B14F-4D97-AF65-F5344CB8AC3E}">
        <p14:creationId xmlns:p14="http://schemas.microsoft.com/office/powerpoint/2010/main" val="269705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Interprofessionelle - interdisziplinär</a:t>
            </a:r>
            <a:endParaRPr lang="de-CH" dirty="0"/>
          </a:p>
        </p:txBody>
      </p:sp>
      <p:sp>
        <p:nvSpPr>
          <p:cNvPr id="3" name="Inhaltsplatzhalter 2"/>
          <p:cNvSpPr>
            <a:spLocks noGrp="1"/>
          </p:cNvSpPr>
          <p:nvPr>
            <p:ph idx="1"/>
          </p:nvPr>
        </p:nvSpPr>
        <p:spPr>
          <a:xfrm>
            <a:off x="457200" y="1888232"/>
            <a:ext cx="8229600" cy="3845024"/>
          </a:xfrm>
        </p:spPr>
        <p:txBody>
          <a:bodyPr/>
          <a:lstStyle/>
          <a:p>
            <a:r>
              <a:rPr lang="de-CH" dirty="0" smtClean="0"/>
              <a:t>Mein Vorschlag: wörtlich nehmen!</a:t>
            </a:r>
          </a:p>
          <a:p>
            <a:r>
              <a:rPr lang="de-CH" dirty="0" smtClean="0"/>
              <a:t>Zwischen Disziplinen innerhalb einer Profession (Schwerpunkt Schmerz oder Wundbehandlung oder Stimulationstechniken in der Pflege)</a:t>
            </a:r>
          </a:p>
          <a:p>
            <a:r>
              <a:rPr lang="de-CH" dirty="0" smtClean="0"/>
              <a:t>Zwischen Berufen (Pflege, Psychologie, Medizin, Sozialarbeit, Physiotherapeut, etc.)</a:t>
            </a:r>
            <a:endParaRPr lang="de-CH" dirty="0"/>
          </a:p>
        </p:txBody>
      </p:sp>
    </p:spTree>
    <p:extLst>
      <p:ext uri="{BB962C8B-B14F-4D97-AF65-F5344CB8AC3E}">
        <p14:creationId xmlns:p14="http://schemas.microsoft.com/office/powerpoint/2010/main" val="3712942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a:t>
            </a:r>
            <a:endParaRPr lang="de-CH" dirty="0"/>
          </a:p>
        </p:txBody>
      </p:sp>
      <p:sp>
        <p:nvSpPr>
          <p:cNvPr id="3" name="Inhaltsplatzhalter 2"/>
          <p:cNvSpPr>
            <a:spLocks noGrp="1"/>
          </p:cNvSpPr>
          <p:nvPr>
            <p:ph idx="1"/>
          </p:nvPr>
        </p:nvSpPr>
        <p:spPr>
          <a:xfrm>
            <a:off x="457200" y="1412776"/>
            <a:ext cx="8229600" cy="5184576"/>
          </a:xfrm>
        </p:spPr>
        <p:txBody>
          <a:bodyPr>
            <a:normAutofit lnSpcReduction="10000"/>
          </a:bodyPr>
          <a:lstStyle/>
          <a:p>
            <a:r>
              <a:rPr lang="de-CH" dirty="0" smtClean="0"/>
              <a:t>Was sind denn bio-psycho-soziale Fachleute?</a:t>
            </a:r>
          </a:p>
          <a:p>
            <a:r>
              <a:rPr lang="de-CH" dirty="0" smtClean="0"/>
              <a:t>Was ist interprofessionelle Kommunikation?</a:t>
            </a:r>
          </a:p>
          <a:p>
            <a:r>
              <a:rPr lang="de-CH" dirty="0" smtClean="0">
                <a:solidFill>
                  <a:srgbClr val="FF0000"/>
                </a:solidFill>
              </a:rPr>
              <a:t>Was macht interprofessionelle Kommunikation besonders schwierig, wenn sie sich im BPS-Modell bewegt?</a:t>
            </a:r>
          </a:p>
          <a:p>
            <a:pPr lvl="1"/>
            <a:r>
              <a:rPr lang="de-CH" dirty="0" smtClean="0">
                <a:solidFill>
                  <a:srgbClr val="FF0000"/>
                </a:solidFill>
              </a:rPr>
              <a:t>Zur internalen Vielfalt der BPS-Fachleute</a:t>
            </a:r>
          </a:p>
          <a:p>
            <a:pPr lvl="1"/>
            <a:r>
              <a:rPr lang="de-CH" dirty="0" smtClean="0">
                <a:solidFill>
                  <a:srgbClr val="FF0000"/>
                </a:solidFill>
              </a:rPr>
              <a:t>Zur Bedeutung interprofessioneller Kommunikation im richtigen Leben (</a:t>
            </a:r>
            <a:r>
              <a:rPr lang="de-CH" dirty="0" err="1" smtClean="0">
                <a:solidFill>
                  <a:srgbClr val="FF0000"/>
                </a:solidFill>
              </a:rPr>
              <a:t>Ops</a:t>
            </a:r>
            <a:r>
              <a:rPr lang="de-CH" dirty="0" smtClean="0">
                <a:solidFill>
                  <a:srgbClr val="FF0000"/>
                </a:solidFill>
              </a:rPr>
              <a:t>!)</a:t>
            </a:r>
          </a:p>
          <a:p>
            <a:pPr lvl="1"/>
            <a:r>
              <a:rPr lang="de-CH" dirty="0" smtClean="0">
                <a:solidFill>
                  <a:srgbClr val="FF0000"/>
                </a:solidFill>
              </a:rPr>
              <a:t>Hilfreiche Regeln?</a:t>
            </a:r>
          </a:p>
          <a:p>
            <a:pPr lvl="1"/>
            <a:r>
              <a:rPr lang="de-CH" dirty="0" smtClean="0">
                <a:solidFill>
                  <a:srgbClr val="FF0000"/>
                </a:solidFill>
              </a:rPr>
              <a:t>Reflektierte Kasuistik </a:t>
            </a:r>
            <a:r>
              <a:rPr lang="de-CH" smtClean="0">
                <a:solidFill>
                  <a:srgbClr val="FF0000"/>
                </a:solidFill>
              </a:rPr>
              <a:t>als Beispiel</a:t>
            </a:r>
            <a:endParaRPr lang="de-CH" dirty="0">
              <a:solidFill>
                <a:srgbClr val="FF0000"/>
              </a:solidFill>
            </a:endParaRPr>
          </a:p>
        </p:txBody>
      </p:sp>
    </p:spTree>
    <p:extLst>
      <p:ext uri="{BB962C8B-B14F-4D97-AF65-F5344CB8AC3E}">
        <p14:creationId xmlns:p14="http://schemas.microsoft.com/office/powerpoint/2010/main" val="261526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9405"/>
            <a:ext cx="8621108" cy="53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627784" y="6464369"/>
            <a:ext cx="5616624" cy="276999"/>
          </a:xfrm>
          <a:prstGeom prst="rect">
            <a:avLst/>
          </a:prstGeom>
          <a:noFill/>
        </p:spPr>
        <p:txBody>
          <a:bodyPr wrap="square" rtlCol="0">
            <a:spAutoFit/>
          </a:bodyPr>
          <a:lstStyle/>
          <a:p>
            <a:r>
              <a:rPr lang="de-CH" sz="1200" dirty="0" smtClean="0"/>
              <a:t>https://naturfotografen-forum.de/o50723-Cham%C3%A4leon%20II</a:t>
            </a:r>
            <a:endParaRPr lang="de-CH" sz="1200" dirty="0"/>
          </a:p>
        </p:txBody>
      </p:sp>
    </p:spTree>
    <p:extLst>
      <p:ext uri="{BB962C8B-B14F-4D97-AF65-F5344CB8AC3E}">
        <p14:creationId xmlns:p14="http://schemas.microsoft.com/office/powerpoint/2010/main" val="293592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46040"/>
            <a:ext cx="8229600" cy="1143000"/>
          </a:xfrm>
        </p:spPr>
        <p:txBody>
          <a:bodyPr>
            <a:normAutofit fontScale="90000"/>
          </a:bodyPr>
          <a:lstStyle/>
          <a:p>
            <a:r>
              <a:rPr lang="de-CH" dirty="0" smtClean="0"/>
              <a:t>Im Selbstverständnis einer BPS-Fachperson ist das Vernetzen mehrerer Ebenen verankert - Womöglich mit dem Ideal einer ‘Integration’ dieser Ebenen?</a:t>
            </a:r>
            <a:br>
              <a:rPr lang="de-CH" dirty="0" smtClean="0"/>
            </a:br>
            <a:endParaRPr lang="de-CH" dirty="0"/>
          </a:p>
        </p:txBody>
      </p:sp>
    </p:spTree>
    <p:extLst>
      <p:ext uri="{BB962C8B-B14F-4D97-AF65-F5344CB8AC3E}">
        <p14:creationId xmlns:p14="http://schemas.microsoft.com/office/powerpoint/2010/main" val="319016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smtClean="0"/>
              <a:t>Warum ist schon das so schwer?</a:t>
            </a:r>
            <a:endParaRPr lang="de-CH" sz="4000" dirty="0"/>
          </a:p>
        </p:txBody>
      </p:sp>
      <p:sp>
        <p:nvSpPr>
          <p:cNvPr id="3" name="Inhaltsplatzhalter 2"/>
          <p:cNvSpPr>
            <a:spLocks noGrp="1"/>
          </p:cNvSpPr>
          <p:nvPr>
            <p:ph idx="1"/>
          </p:nvPr>
        </p:nvSpPr>
        <p:spPr>
          <a:xfrm>
            <a:off x="358775" y="1628800"/>
            <a:ext cx="8305800" cy="4464496"/>
          </a:xfrm>
        </p:spPr>
        <p:txBody>
          <a:bodyPr>
            <a:normAutofit lnSpcReduction="10000"/>
          </a:bodyPr>
          <a:lstStyle/>
          <a:p>
            <a:r>
              <a:rPr lang="de-CH" sz="2800" dirty="0" smtClean="0"/>
              <a:t>Der Begriff der Integration….</a:t>
            </a:r>
          </a:p>
          <a:p>
            <a:pPr marL="342900" indent="-342900">
              <a:buFont typeface="Arial" panose="020B0604020202020204" pitchFamily="34" charset="0"/>
              <a:buChar char="•"/>
            </a:pPr>
            <a:r>
              <a:rPr lang="de-CH" sz="2300" dirty="0" smtClean="0"/>
              <a:t>bedeutet er eine </a:t>
            </a:r>
            <a:r>
              <a:rPr lang="de-CH" sz="2300" i="1" dirty="0" smtClean="0"/>
              <a:t>Aufhebung</a:t>
            </a:r>
            <a:r>
              <a:rPr lang="de-CH" sz="2300" dirty="0" smtClean="0"/>
              <a:t> von Gegensätzen?</a:t>
            </a:r>
          </a:p>
          <a:p>
            <a:pPr marL="722312" lvl="1" indent="-342900">
              <a:buFont typeface="Arial" panose="020B0604020202020204" pitchFamily="34" charset="0"/>
              <a:buChar char="•"/>
            </a:pPr>
            <a:r>
              <a:rPr lang="de-CH" sz="2300" dirty="0" smtClean="0"/>
              <a:t>Wird aus heiss und kalt warm?</a:t>
            </a:r>
          </a:p>
          <a:p>
            <a:pPr marL="342900" indent="-342900">
              <a:buFont typeface="Arial" panose="020B0604020202020204" pitchFamily="34" charset="0"/>
              <a:buChar char="•"/>
            </a:pPr>
            <a:r>
              <a:rPr lang="de-CH" sz="2300" dirty="0" smtClean="0"/>
              <a:t>Bedeutet er ein Aufgehen von Gegensätzen in einem übergeordneten Systemen?</a:t>
            </a:r>
          </a:p>
          <a:p>
            <a:pPr marL="722312" lvl="1" indent="-342900">
              <a:buFont typeface="Arial" panose="020B0604020202020204" pitchFamily="34" charset="0"/>
              <a:buChar char="•"/>
            </a:pPr>
            <a:r>
              <a:rPr lang="de-CH" sz="2300" dirty="0" smtClean="0"/>
              <a:t>‘Frau’ und ‘Mann’ gehen auf im ‘Menschen’?</a:t>
            </a:r>
          </a:p>
          <a:p>
            <a:pPr marL="358775" indent="-358775"/>
            <a:r>
              <a:rPr lang="de-CH" sz="2300" dirty="0" smtClean="0"/>
              <a:t>Die Begriffe von Körper und Leib oder Geist und Seele?</a:t>
            </a:r>
          </a:p>
          <a:p>
            <a:pPr marL="342900" indent="-342900">
              <a:buFont typeface="Arial" panose="020B0604020202020204" pitchFamily="34" charset="0"/>
              <a:buChar char="•"/>
            </a:pPr>
            <a:r>
              <a:rPr lang="de-CH" sz="2300" dirty="0" smtClean="0"/>
              <a:t>Die Begriffe von Leib und Körper? </a:t>
            </a:r>
          </a:p>
          <a:p>
            <a:r>
              <a:rPr lang="de-CH" sz="2300" dirty="0" smtClean="0"/>
              <a:t>Die soziale Perspektive (Finanzen, soziales Netz) und die personale Ebene (Wie geht diese Person mit Belastung und Enttäuschung um), etc. ?</a:t>
            </a:r>
            <a:endParaRPr lang="de-CH" sz="2300" dirty="0"/>
          </a:p>
        </p:txBody>
      </p:sp>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5" name="Fußzeilenplatzhalter 4"/>
          <p:cNvSpPr>
            <a:spLocks noGrp="1"/>
          </p:cNvSpPr>
          <p:nvPr>
            <p:ph type="ftr" sz="quarter" idx="11"/>
          </p:nvPr>
        </p:nvSpPr>
        <p:spPr/>
        <p:txBody>
          <a:bodyPr/>
          <a:lstStyle/>
          <a:p>
            <a:pPr>
              <a:defRPr/>
            </a:pPr>
            <a:r>
              <a:rPr lang="en-US" smtClean="0">
                <a:solidFill>
                  <a:srgbClr val="000000"/>
                </a:solidFill>
              </a:rPr>
              <a:t>Präsentationstitel in der Fusszeile des Folienmasters definieren</a:t>
            </a:r>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288470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500" dirty="0" smtClean="0"/>
              <a:t>Die Idee einer Integration von Gegensätzen i.S. ihrer Aufhebung zündet nicht, weil sie …</a:t>
            </a:r>
            <a:endParaRPr lang="de-CH" sz="3500" dirty="0"/>
          </a:p>
        </p:txBody>
      </p:sp>
      <p:sp>
        <p:nvSpPr>
          <p:cNvPr id="3" name="Inhaltsplatzhalter 2"/>
          <p:cNvSpPr>
            <a:spLocks noGrp="1"/>
          </p:cNvSpPr>
          <p:nvPr>
            <p:ph idx="1"/>
          </p:nvPr>
        </p:nvSpPr>
        <p:spPr>
          <a:xfrm>
            <a:off x="358775" y="1885950"/>
            <a:ext cx="8305800" cy="1831082"/>
          </a:xfrm>
        </p:spPr>
        <p:txBody>
          <a:bodyPr>
            <a:normAutofit fontScale="77500" lnSpcReduction="20000"/>
          </a:bodyPr>
          <a:lstStyle/>
          <a:p>
            <a:r>
              <a:rPr lang="de-CH" dirty="0" smtClean="0"/>
              <a:t>… nicht sagt, wie die </a:t>
            </a:r>
            <a:r>
              <a:rPr lang="de-CH" i="1" dirty="0" smtClean="0"/>
              <a:t>Integration</a:t>
            </a:r>
            <a:r>
              <a:rPr lang="de-CH" dirty="0" smtClean="0"/>
              <a:t> aussehen soll</a:t>
            </a:r>
          </a:p>
          <a:p>
            <a:r>
              <a:rPr lang="de-CH" dirty="0" smtClean="0"/>
              <a:t>… die Unterschiede als Polaritäten gesehen werden, die nicht aufhebbar sind</a:t>
            </a:r>
          </a:p>
          <a:p>
            <a:r>
              <a:rPr lang="de-CH" dirty="0" smtClean="0"/>
              <a:t>… ein alternativer Umgang mit Polaritäten nicht gedacht wird?</a:t>
            </a:r>
            <a:endParaRPr lang="de-CH" dirty="0"/>
          </a:p>
        </p:txBody>
      </p:sp>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5" name="Fußzeilenplatzhalter 4"/>
          <p:cNvSpPr>
            <a:spLocks noGrp="1"/>
          </p:cNvSpPr>
          <p:nvPr>
            <p:ph type="ftr" sz="quarter" idx="11"/>
          </p:nvPr>
        </p:nvSpPr>
        <p:spPr/>
        <p:txBody>
          <a:bodyPr/>
          <a:lstStyle/>
          <a:p>
            <a:pPr>
              <a:defRPr/>
            </a:pPr>
            <a:r>
              <a:rPr lang="en-US" smtClean="0">
                <a:solidFill>
                  <a:srgbClr val="000000"/>
                </a:solidFill>
              </a:rPr>
              <a:t>Präsentationstitel in der Fusszeile des Folienmasters definieren</a:t>
            </a:r>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29</a:t>
            </a:fld>
            <a:endParaRPr lang="en-US">
              <a:solidFill>
                <a:srgbClr val="000000"/>
              </a:solidFill>
            </a:endParaRPr>
          </a:p>
        </p:txBody>
      </p:sp>
      <p:sp>
        <p:nvSpPr>
          <p:cNvPr id="7" name="Inhaltsplatzhalter 2"/>
          <p:cNvSpPr txBox="1">
            <a:spLocks/>
          </p:cNvSpPr>
          <p:nvPr/>
        </p:nvSpPr>
        <p:spPr bwMode="auto">
          <a:xfrm>
            <a:off x="395536" y="3902174"/>
            <a:ext cx="8305800" cy="183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5263" indent="-195263" algn="l" rtl="0" eaLnBrk="0" fontAlgn="base" hangingPunct="0">
              <a:spcBef>
                <a:spcPct val="25000"/>
              </a:spcBef>
              <a:spcAft>
                <a:spcPct val="0"/>
              </a:spcAft>
              <a:defRPr sz="2400">
                <a:solidFill>
                  <a:schemeClr val="tx1"/>
                </a:solidFill>
                <a:latin typeface="+mn-lt"/>
                <a:ea typeface="ＭＳ Ｐゴシック" charset="-128"/>
                <a:cs typeface="ＭＳ Ｐゴシック" charset="-128"/>
              </a:defRPr>
            </a:lvl1pPr>
            <a:lvl2pPr marL="574675" indent="-188913" algn="l" rtl="0" eaLnBrk="0" fontAlgn="base" hangingPunct="0">
              <a:spcBef>
                <a:spcPct val="25000"/>
              </a:spcBef>
              <a:spcAft>
                <a:spcPct val="0"/>
              </a:spcAft>
              <a:buClr>
                <a:schemeClr val="accent1"/>
              </a:buClr>
              <a:buFont typeface="Times" charset="0"/>
              <a:buChar char="•"/>
              <a:defRPr sz="2400">
                <a:solidFill>
                  <a:schemeClr val="tx1"/>
                </a:solidFill>
                <a:latin typeface="+mn-lt"/>
                <a:ea typeface="ＭＳ Ｐゴシック" charset="-128"/>
              </a:defRPr>
            </a:lvl2pPr>
            <a:lvl3pPr marL="955675" indent="-190500" algn="l" rtl="0" eaLnBrk="0" fontAlgn="base" hangingPunct="0">
              <a:spcBef>
                <a:spcPct val="25000"/>
              </a:spcBef>
              <a:spcAft>
                <a:spcPct val="0"/>
              </a:spcAft>
              <a:buClr>
                <a:schemeClr val="accent1"/>
              </a:buClr>
              <a:buFont typeface="Times" charset="0"/>
              <a:buChar char="•"/>
              <a:defRPr>
                <a:solidFill>
                  <a:schemeClr val="tx1"/>
                </a:solidFill>
                <a:latin typeface="+mn-lt"/>
                <a:ea typeface="ＭＳ Ｐゴシック" charset="-128"/>
              </a:defRPr>
            </a:lvl3pPr>
            <a:lvl4pPr marL="1335088" indent="-188913" algn="l" rtl="0" eaLnBrk="0" fontAlgn="base" hangingPunct="0">
              <a:spcBef>
                <a:spcPct val="25000"/>
              </a:spcBef>
              <a:spcAft>
                <a:spcPct val="0"/>
              </a:spcAft>
              <a:buClr>
                <a:schemeClr val="accent1"/>
              </a:buClr>
              <a:buFont typeface="Times" charset="0"/>
              <a:buChar char="•"/>
              <a:defRPr>
                <a:solidFill>
                  <a:schemeClr val="tx1"/>
                </a:solidFill>
                <a:latin typeface="+mn-lt"/>
                <a:ea typeface="ＭＳ Ｐゴシック" charset="-128"/>
              </a:defRPr>
            </a:lvl4pPr>
            <a:lvl5pPr marL="1714500" indent="-188913" algn="l" rtl="0" eaLnBrk="0" fontAlgn="base" hangingPunct="0">
              <a:spcBef>
                <a:spcPct val="25000"/>
              </a:spcBef>
              <a:spcAft>
                <a:spcPct val="0"/>
              </a:spcAft>
              <a:buClr>
                <a:schemeClr val="accent1"/>
              </a:buClr>
              <a:buFont typeface="Times" charset="0"/>
              <a:buChar char="•"/>
              <a:defRPr>
                <a:solidFill>
                  <a:schemeClr val="tx1"/>
                </a:solidFill>
                <a:latin typeface="+mn-lt"/>
                <a:ea typeface="ＭＳ Ｐゴシック" charset="-128"/>
              </a:defRPr>
            </a:lvl5pPr>
            <a:lvl6pPr marL="2171700" indent="-188913" algn="l" rtl="0" fontAlgn="base">
              <a:spcBef>
                <a:spcPct val="25000"/>
              </a:spcBef>
              <a:spcAft>
                <a:spcPct val="0"/>
              </a:spcAft>
              <a:buClr>
                <a:schemeClr val="accent1"/>
              </a:buClr>
              <a:buFont typeface="Times" charset="0"/>
              <a:buChar char="•"/>
              <a:defRPr>
                <a:solidFill>
                  <a:schemeClr val="tx1"/>
                </a:solidFill>
                <a:latin typeface="+mn-lt"/>
              </a:defRPr>
            </a:lvl6pPr>
            <a:lvl7pPr marL="2628900" indent="-188913" algn="l" rtl="0" fontAlgn="base">
              <a:spcBef>
                <a:spcPct val="25000"/>
              </a:spcBef>
              <a:spcAft>
                <a:spcPct val="0"/>
              </a:spcAft>
              <a:buClr>
                <a:schemeClr val="accent1"/>
              </a:buClr>
              <a:buFont typeface="Times" charset="0"/>
              <a:buChar char="•"/>
              <a:defRPr>
                <a:solidFill>
                  <a:schemeClr val="tx1"/>
                </a:solidFill>
                <a:latin typeface="+mn-lt"/>
              </a:defRPr>
            </a:lvl7pPr>
            <a:lvl8pPr marL="3086100" indent="-188913" algn="l" rtl="0" fontAlgn="base">
              <a:spcBef>
                <a:spcPct val="25000"/>
              </a:spcBef>
              <a:spcAft>
                <a:spcPct val="0"/>
              </a:spcAft>
              <a:buClr>
                <a:schemeClr val="accent1"/>
              </a:buClr>
              <a:buFont typeface="Times" charset="0"/>
              <a:buChar char="•"/>
              <a:defRPr>
                <a:solidFill>
                  <a:schemeClr val="tx1"/>
                </a:solidFill>
                <a:latin typeface="+mn-lt"/>
              </a:defRPr>
            </a:lvl8pPr>
            <a:lvl9pPr marL="3543300" indent="-188913" algn="l" rtl="0" fontAlgn="base">
              <a:spcBef>
                <a:spcPct val="25000"/>
              </a:spcBef>
              <a:spcAft>
                <a:spcPct val="0"/>
              </a:spcAft>
              <a:buClr>
                <a:schemeClr val="accent1"/>
              </a:buClr>
              <a:buFont typeface="Times" charset="0"/>
              <a:buChar char="•"/>
              <a:defRPr>
                <a:solidFill>
                  <a:schemeClr val="tx1"/>
                </a:solidFill>
                <a:latin typeface="+mn-lt"/>
              </a:defRPr>
            </a:lvl9pPr>
          </a:lstStyle>
          <a:p>
            <a:pPr marL="0" indent="0"/>
            <a:r>
              <a:rPr lang="de-CH" kern="0" dirty="0" smtClean="0"/>
              <a:t>Ich erinnere an die Debatte um die </a:t>
            </a:r>
            <a:r>
              <a:rPr lang="de-CH" i="1" kern="0" dirty="0" smtClean="0"/>
              <a:t>Integration</a:t>
            </a:r>
            <a:r>
              <a:rPr lang="de-CH" kern="0" dirty="0" smtClean="0"/>
              <a:t> von Menschen mit Migrationshintergrund</a:t>
            </a:r>
          </a:p>
          <a:p>
            <a:pPr marL="0" indent="0"/>
            <a:r>
              <a:rPr lang="de-CH" kern="0" dirty="0" smtClean="0"/>
              <a:t>Unterschiede beibehalten UND miteinander umgehen oder Unterschiede verschwinden lassen (Assimilation)?</a:t>
            </a:r>
            <a:endParaRPr lang="de-CH" kern="0" dirty="0"/>
          </a:p>
        </p:txBody>
      </p:sp>
    </p:spTree>
    <p:extLst>
      <p:ext uri="{BB962C8B-B14F-4D97-AF65-F5344CB8AC3E}">
        <p14:creationId xmlns:p14="http://schemas.microsoft.com/office/powerpoint/2010/main" val="761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a:t>
            </a:r>
            <a:endParaRPr lang="de-CH" dirty="0"/>
          </a:p>
        </p:txBody>
      </p:sp>
      <p:sp>
        <p:nvSpPr>
          <p:cNvPr id="3" name="Inhaltsplatzhalter 2"/>
          <p:cNvSpPr>
            <a:spLocks noGrp="1"/>
          </p:cNvSpPr>
          <p:nvPr>
            <p:ph idx="1"/>
          </p:nvPr>
        </p:nvSpPr>
        <p:spPr/>
        <p:txBody>
          <a:bodyPr/>
          <a:lstStyle/>
          <a:p>
            <a:r>
              <a:rPr lang="de-CH" dirty="0" smtClean="0">
                <a:solidFill>
                  <a:srgbClr val="FF0000"/>
                </a:solidFill>
              </a:rPr>
              <a:t>Was sind denn bio-psycho-soziale Fachleute?</a:t>
            </a:r>
          </a:p>
          <a:p>
            <a:pPr lvl="1"/>
            <a:r>
              <a:rPr lang="de-CH" dirty="0" smtClean="0">
                <a:solidFill>
                  <a:srgbClr val="FF0000"/>
                </a:solidFill>
              </a:rPr>
              <a:t>Was ist das BPS-Modell?</a:t>
            </a:r>
          </a:p>
          <a:p>
            <a:pPr lvl="1"/>
            <a:r>
              <a:rPr lang="de-CH" dirty="0" smtClean="0">
                <a:solidFill>
                  <a:srgbClr val="FF0000"/>
                </a:solidFill>
              </a:rPr>
              <a:t>Was ist Integrierte Medizin?</a:t>
            </a:r>
          </a:p>
          <a:p>
            <a:r>
              <a:rPr lang="de-CH" dirty="0" smtClean="0"/>
              <a:t>Was ist interprofessionelle Kommunikation?</a:t>
            </a:r>
          </a:p>
          <a:p>
            <a:r>
              <a:rPr lang="de-CH" dirty="0" smtClean="0"/>
              <a:t>Was macht interprofessionelle Kommunikation besonders schwierig, wenn sie sich im BPS-Modell bewegt?</a:t>
            </a:r>
            <a:endParaRPr lang="de-CH" dirty="0"/>
          </a:p>
        </p:txBody>
      </p:sp>
    </p:spTree>
    <p:extLst>
      <p:ext uri="{BB962C8B-B14F-4D97-AF65-F5344CB8AC3E}">
        <p14:creationId xmlns:p14="http://schemas.microsoft.com/office/powerpoint/2010/main" val="77667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4" y="44624"/>
            <a:ext cx="7045146" cy="439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2627784" y="6464369"/>
            <a:ext cx="5616624" cy="276999"/>
          </a:xfrm>
          <a:prstGeom prst="rect">
            <a:avLst/>
          </a:prstGeom>
          <a:noFill/>
        </p:spPr>
        <p:txBody>
          <a:bodyPr wrap="square" rtlCol="0">
            <a:spAutoFit/>
          </a:bodyPr>
          <a:lstStyle/>
          <a:p>
            <a:r>
              <a:rPr lang="de-CH" sz="1200" dirty="0" smtClean="0"/>
              <a:t>https://naturfotografen-forum.de/o50723-Cham%C3%A4leon%20II</a:t>
            </a:r>
            <a:endParaRPr lang="de-CH" sz="1200" dirty="0"/>
          </a:p>
        </p:txBody>
      </p:sp>
      <p:sp>
        <p:nvSpPr>
          <p:cNvPr id="2" name="Textfeld 1"/>
          <p:cNvSpPr txBox="1"/>
          <p:nvPr/>
        </p:nvSpPr>
        <p:spPr>
          <a:xfrm>
            <a:off x="251520" y="5086925"/>
            <a:ext cx="8712968" cy="646331"/>
          </a:xfrm>
          <a:prstGeom prst="rect">
            <a:avLst/>
          </a:prstGeom>
          <a:noFill/>
        </p:spPr>
        <p:txBody>
          <a:bodyPr wrap="square" rtlCol="0">
            <a:spAutoFit/>
          </a:bodyPr>
          <a:lstStyle/>
          <a:p>
            <a:r>
              <a:rPr lang="de-CH" dirty="0" smtClean="0"/>
              <a:t>Man stelle sich vor, drei Exemplare dieser (Farben-) integrierenden Spezies treffen zusammen und versuchen, etwas Gemeinsames zu definieren…</a:t>
            </a:r>
            <a:endParaRPr lang="de-CH" dirty="0"/>
          </a:p>
        </p:txBody>
      </p:sp>
    </p:spTree>
    <p:extLst>
      <p:ext uri="{BB962C8B-B14F-4D97-AF65-F5344CB8AC3E}">
        <p14:creationId xmlns:p14="http://schemas.microsoft.com/office/powerpoint/2010/main" val="881415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1143000"/>
          </a:xfrm>
        </p:spPr>
        <p:txBody>
          <a:bodyPr>
            <a:noAutofit/>
          </a:bodyPr>
          <a:lstStyle/>
          <a:p>
            <a:r>
              <a:rPr lang="de-CH" sz="3600" dirty="0" smtClean="0"/>
              <a:t>Wie viel einfacher wäre es doch mit einer Kardiologen-Konferenz – hier geht es weniger um den Anspruch der Viel-</a:t>
            </a:r>
            <a:r>
              <a:rPr lang="de-CH" sz="3600" dirty="0" err="1" smtClean="0"/>
              <a:t>Schichtigkeit</a:t>
            </a:r>
            <a:r>
              <a:rPr lang="de-CH" sz="3600" dirty="0" smtClean="0"/>
              <a:t> </a:t>
            </a:r>
            <a:endParaRPr lang="de-CH" sz="3600"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10421"/>
            <a:ext cx="4568083" cy="305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1187624" y="6021288"/>
            <a:ext cx="6840760" cy="584775"/>
          </a:xfrm>
          <a:prstGeom prst="rect">
            <a:avLst/>
          </a:prstGeom>
          <a:noFill/>
        </p:spPr>
        <p:txBody>
          <a:bodyPr wrap="square" rtlCol="0">
            <a:spAutoFit/>
          </a:bodyPr>
          <a:lstStyle/>
          <a:p>
            <a:r>
              <a:rPr lang="de-CH" sz="1600" dirty="0" smtClean="0"/>
              <a:t>http://www.geo.de/GEOlino/natur/tiere/echsen-chamaeleons-meister-der-verwandlung-53303.html</a:t>
            </a:r>
            <a:endParaRPr lang="de-CH" sz="1600" dirty="0"/>
          </a:p>
        </p:txBody>
      </p:sp>
    </p:spTree>
    <p:extLst>
      <p:ext uri="{BB962C8B-B14F-4D97-AF65-F5344CB8AC3E}">
        <p14:creationId xmlns:p14="http://schemas.microsoft.com/office/powerpoint/2010/main" val="496043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48680"/>
            <a:ext cx="57150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771800" y="5877272"/>
            <a:ext cx="5400600" cy="307777"/>
          </a:xfrm>
          <a:prstGeom prst="rect">
            <a:avLst/>
          </a:prstGeom>
          <a:noFill/>
        </p:spPr>
        <p:txBody>
          <a:bodyPr wrap="square" rtlCol="0">
            <a:spAutoFit/>
          </a:bodyPr>
          <a:lstStyle/>
          <a:p>
            <a:r>
              <a:rPr lang="de-CH" sz="1400" dirty="0" smtClean="0"/>
              <a:t>http://kuehnast.com/s9y/archives/390-Chamaeleon.html</a:t>
            </a:r>
            <a:endParaRPr lang="de-CH" sz="1400" dirty="0"/>
          </a:p>
        </p:txBody>
      </p:sp>
      <p:sp>
        <p:nvSpPr>
          <p:cNvPr id="3" name="Textfeld 2"/>
          <p:cNvSpPr txBox="1"/>
          <p:nvPr/>
        </p:nvSpPr>
        <p:spPr>
          <a:xfrm>
            <a:off x="683568" y="4869160"/>
            <a:ext cx="7848872" cy="369332"/>
          </a:xfrm>
          <a:prstGeom prst="rect">
            <a:avLst/>
          </a:prstGeom>
          <a:noFill/>
        </p:spPr>
        <p:txBody>
          <a:bodyPr wrap="square" rtlCol="0">
            <a:spAutoFit/>
          </a:bodyPr>
          <a:lstStyle/>
          <a:p>
            <a:r>
              <a:rPr lang="de-CH" dirty="0" smtClean="0"/>
              <a:t>Ganz zu schweigen vom Onkologischen Chirurgen auf einer Palliativ-Station…</a:t>
            </a:r>
            <a:endParaRPr lang="de-CH" dirty="0"/>
          </a:p>
        </p:txBody>
      </p:sp>
    </p:spTree>
    <p:extLst>
      <p:ext uri="{BB962C8B-B14F-4D97-AF65-F5344CB8AC3E}">
        <p14:creationId xmlns:p14="http://schemas.microsoft.com/office/powerpoint/2010/main" val="2079823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Zurück zur Problem-Spezies</a:t>
            </a:r>
            <a:endParaRPr lang="de-CH" dirty="0"/>
          </a:p>
        </p:txBody>
      </p:sp>
      <p:sp>
        <p:nvSpPr>
          <p:cNvPr id="4" name="Inhaltsplatzhalter 3"/>
          <p:cNvSpPr>
            <a:spLocks noGrp="1"/>
          </p:cNvSpPr>
          <p:nvPr>
            <p:ph idx="1"/>
          </p:nvPr>
        </p:nvSpPr>
        <p:spPr/>
        <p:txBody>
          <a:bodyPr/>
          <a:lstStyle/>
          <a:p>
            <a:r>
              <a:rPr lang="de-CH" dirty="0" smtClean="0"/>
              <a:t>63j., ursprünglich mal Internist und Stress-Forscher, interessiert an Fourier-Transforma-</a:t>
            </a:r>
            <a:r>
              <a:rPr lang="de-CH" dirty="0" err="1" smtClean="0"/>
              <a:t>tionen</a:t>
            </a:r>
            <a:r>
              <a:rPr lang="de-CH" dirty="0" smtClean="0"/>
              <a:t> der Herzraten-Variabilität, dann Verhaltenstherapie-Ausbildung, analytische Ausbildung, Hypnose-Ausbildung, </a:t>
            </a:r>
            <a:r>
              <a:rPr lang="de-CH" dirty="0" err="1" smtClean="0"/>
              <a:t>philoso-phisch</a:t>
            </a:r>
            <a:r>
              <a:rPr lang="de-CH" dirty="0" smtClean="0"/>
              <a:t> interessiert an Pragmatismus und Semiotik (C.S. Pierce), dann an Neuer Phänomenologie (Hermann Schmitz) …..</a:t>
            </a:r>
            <a:endParaRPr lang="de-CH" dirty="0"/>
          </a:p>
        </p:txBody>
      </p:sp>
    </p:spTree>
    <p:extLst>
      <p:ext uri="{BB962C8B-B14F-4D97-AF65-F5344CB8AC3E}">
        <p14:creationId xmlns:p14="http://schemas.microsoft.com/office/powerpoint/2010/main" val="3400190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411760" y="6248345"/>
            <a:ext cx="4320480" cy="276999"/>
          </a:xfrm>
          <a:prstGeom prst="rect">
            <a:avLst/>
          </a:prstGeom>
          <a:noFill/>
        </p:spPr>
        <p:txBody>
          <a:bodyPr wrap="square" rtlCol="0">
            <a:spAutoFit/>
          </a:bodyPr>
          <a:lstStyle/>
          <a:p>
            <a:r>
              <a:rPr lang="de-CH" sz="1200" dirty="0" smtClean="0"/>
              <a:t>http://www.tierchenwelt.de/echsen/128-chamaeleon.html</a:t>
            </a:r>
            <a:endParaRPr lang="de-CH" sz="1200" dirty="0"/>
          </a:p>
        </p:txBody>
      </p:sp>
    </p:spTree>
    <p:extLst>
      <p:ext uri="{BB962C8B-B14F-4D97-AF65-F5344CB8AC3E}">
        <p14:creationId xmlns:p14="http://schemas.microsoft.com/office/powerpoint/2010/main" val="1402647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25" y="1196975"/>
            <a:ext cx="845185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89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 Schritt der Vereinfachung</a:t>
            </a:r>
            <a:endParaRPr lang="de-CH" dirty="0"/>
          </a:p>
        </p:txBody>
      </p:sp>
      <p:sp>
        <p:nvSpPr>
          <p:cNvPr id="3" name="Inhaltsplatzhalter 2"/>
          <p:cNvSpPr>
            <a:spLocks noGrp="1"/>
          </p:cNvSpPr>
          <p:nvPr>
            <p:ph idx="1"/>
          </p:nvPr>
        </p:nvSpPr>
        <p:spPr>
          <a:xfrm>
            <a:off x="457200" y="2176264"/>
            <a:ext cx="8229600" cy="3773016"/>
          </a:xfrm>
        </p:spPr>
        <p:txBody>
          <a:bodyPr>
            <a:noAutofit/>
          </a:bodyPr>
          <a:lstStyle/>
          <a:p>
            <a:r>
              <a:rPr lang="de-CH" dirty="0" smtClean="0"/>
              <a:t>Wir vergessen mal das BPS-Modell und gehen nur auf inter-professionelle Kommunikation ein?</a:t>
            </a:r>
          </a:p>
          <a:p>
            <a:r>
              <a:rPr lang="de-CH" dirty="0" smtClean="0"/>
              <a:t>Das machen wir an einem Ort der Medizin, wo das richtige Leben pulsiert: im </a:t>
            </a:r>
            <a:r>
              <a:rPr lang="de-CH" dirty="0" err="1" smtClean="0"/>
              <a:t>Ops</a:t>
            </a:r>
            <a:r>
              <a:rPr lang="de-CH" dirty="0" smtClean="0"/>
              <a:t>!</a:t>
            </a:r>
          </a:p>
          <a:p>
            <a:r>
              <a:rPr lang="de-CH" dirty="0" smtClean="0"/>
              <a:t>Was weiss man darüber?</a:t>
            </a:r>
            <a:endParaRPr lang="de-CH" dirty="0"/>
          </a:p>
        </p:txBody>
      </p:sp>
    </p:spTree>
    <p:extLst>
      <p:ext uri="{BB962C8B-B14F-4D97-AF65-F5344CB8AC3E}">
        <p14:creationId xmlns:p14="http://schemas.microsoft.com/office/powerpoint/2010/main" val="3262734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33338"/>
            <a:ext cx="4645025" cy="678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752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57808"/>
            <a:ext cx="8229600" cy="1143000"/>
          </a:xfrm>
        </p:spPr>
        <p:txBody>
          <a:bodyPr>
            <a:normAutofit fontScale="90000"/>
          </a:bodyPr>
          <a:lstStyle/>
          <a:p>
            <a:r>
              <a:rPr lang="de-CH" altLang="de-DE" dirty="0" smtClean="0"/>
              <a:t>Hierarchie ist wesentlich für die Identifikation von Konflikt</a:t>
            </a:r>
            <a:r>
              <a:rPr lang="de-CH" altLang="de-DE" i="1" dirty="0" smtClean="0"/>
              <a:t>potential</a:t>
            </a:r>
            <a:r>
              <a:rPr lang="de-CH" altLang="de-DE" dirty="0" smtClean="0"/>
              <a:t> zwischen Professionen</a:t>
            </a:r>
            <a:endParaRPr lang="de-CH" altLang="de-DE" dirty="0"/>
          </a:p>
        </p:txBody>
      </p:sp>
      <p:sp>
        <p:nvSpPr>
          <p:cNvPr id="4099" name="Rectangle 3"/>
          <p:cNvSpPr>
            <a:spLocks noGrp="1" noChangeArrowheads="1"/>
          </p:cNvSpPr>
          <p:nvPr>
            <p:ph type="body" idx="1"/>
          </p:nvPr>
        </p:nvSpPr>
        <p:spPr>
          <a:xfrm>
            <a:off x="457200" y="2247552"/>
            <a:ext cx="8229600" cy="3341688"/>
          </a:xfrm>
        </p:spPr>
        <p:txBody>
          <a:bodyPr/>
          <a:lstStyle/>
          <a:p>
            <a:r>
              <a:rPr lang="de-CH" altLang="de-DE" dirty="0"/>
              <a:t>85 Prozent der Chirurgen gehen davon aus, dass sie gut mit den </a:t>
            </a:r>
            <a:r>
              <a:rPr lang="de-CH" altLang="de-DE" dirty="0" err="1"/>
              <a:t>Ops</a:t>
            </a:r>
            <a:r>
              <a:rPr lang="de-CH" altLang="de-DE" dirty="0"/>
              <a:t>.-Pflegenden zusammen arbeiten und dass die Team-Kommunikation gut ist.</a:t>
            </a:r>
          </a:p>
          <a:p>
            <a:r>
              <a:rPr lang="de-CH" altLang="de-DE" dirty="0"/>
              <a:t>Dies wird nur von 48 Prozent der </a:t>
            </a:r>
            <a:r>
              <a:rPr lang="de-CH" altLang="de-DE" dirty="0" err="1"/>
              <a:t>Ops</a:t>
            </a:r>
            <a:r>
              <a:rPr lang="de-CH" altLang="de-DE" dirty="0"/>
              <a:t>.-Pflegenden auch so gesehen</a:t>
            </a:r>
          </a:p>
        </p:txBody>
      </p:sp>
      <p:sp>
        <p:nvSpPr>
          <p:cNvPr id="4100" name="Text Box 4"/>
          <p:cNvSpPr txBox="1">
            <a:spLocks noChangeArrowheads="1"/>
          </p:cNvSpPr>
          <p:nvPr/>
        </p:nvSpPr>
        <p:spPr bwMode="auto">
          <a:xfrm>
            <a:off x="5076825" y="6188075"/>
            <a:ext cx="3743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400"/>
              <a:t>Makaray 2006; J Am Coll Surg 202:746–752</a:t>
            </a:r>
          </a:p>
        </p:txBody>
      </p:sp>
    </p:spTree>
    <p:extLst>
      <p:ext uri="{BB962C8B-B14F-4D97-AF65-F5344CB8AC3E}">
        <p14:creationId xmlns:p14="http://schemas.microsoft.com/office/powerpoint/2010/main" val="4005336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Ein paar Beispiele aus dem täglichen Leben in der somatischen Medizin</a:t>
            </a:r>
            <a:endParaRPr lang="de-CH" dirty="0"/>
          </a:p>
        </p:txBody>
      </p:sp>
      <p:sp>
        <p:nvSpPr>
          <p:cNvPr id="3" name="Inhaltsplatzhalter 2"/>
          <p:cNvSpPr>
            <a:spLocks noGrp="1"/>
          </p:cNvSpPr>
          <p:nvPr>
            <p:ph idx="1"/>
          </p:nvPr>
        </p:nvSpPr>
        <p:spPr/>
        <p:txBody>
          <a:bodyPr/>
          <a:lstStyle/>
          <a:p>
            <a:r>
              <a:rPr lang="de-CH" dirty="0" smtClean="0"/>
              <a:t>Vorher /nachher Vergleiche von Patienten-Outcome, Kosten, Liegedauer, </a:t>
            </a:r>
            <a:r>
              <a:rPr lang="de-CH" dirty="0" err="1" smtClean="0"/>
              <a:t>Komplikatio-nen</a:t>
            </a:r>
            <a:r>
              <a:rPr lang="de-CH" dirty="0" smtClean="0"/>
              <a:t>, etc. </a:t>
            </a:r>
          </a:p>
          <a:p>
            <a:pPr lvl="1"/>
            <a:r>
              <a:rPr lang="de-CH" dirty="0" smtClean="0"/>
              <a:t>Regelmässige Teamsitzungen mit fixer Agenda</a:t>
            </a:r>
          </a:p>
          <a:p>
            <a:pPr lvl="1"/>
            <a:r>
              <a:rPr lang="de-CH" dirty="0" smtClean="0"/>
              <a:t>Checklisten, ob Interprofessionelle </a:t>
            </a:r>
            <a:r>
              <a:rPr lang="de-CH" dirty="0" err="1" smtClean="0"/>
              <a:t>Kommunika-tion</a:t>
            </a:r>
            <a:r>
              <a:rPr lang="de-CH" dirty="0" smtClean="0"/>
              <a:t> stattgefunden hat und in welchen Bereichen</a:t>
            </a:r>
          </a:p>
          <a:p>
            <a:pPr lvl="1"/>
            <a:r>
              <a:rPr lang="de-CH" dirty="0" smtClean="0"/>
              <a:t>De-Briefing-Sitzungen nach Konflikten</a:t>
            </a:r>
          </a:p>
          <a:p>
            <a:pPr lvl="1"/>
            <a:r>
              <a:rPr lang="de-CH" dirty="0" smtClean="0"/>
              <a:t>Wechselseitiges Feedback mit WBA, 360-Grad Assessment, etc.</a:t>
            </a:r>
            <a:endParaRPr lang="de-CH" dirty="0"/>
          </a:p>
        </p:txBody>
      </p:sp>
    </p:spTree>
    <p:extLst>
      <p:ext uri="{BB962C8B-B14F-4D97-AF65-F5344CB8AC3E}">
        <p14:creationId xmlns:p14="http://schemas.microsoft.com/office/powerpoint/2010/main" val="4866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997968"/>
            <a:ext cx="8229600" cy="1143000"/>
          </a:xfrm>
        </p:spPr>
        <p:txBody>
          <a:bodyPr>
            <a:normAutofit fontScale="90000"/>
          </a:bodyPr>
          <a:lstStyle/>
          <a:p>
            <a:r>
              <a:rPr lang="de-CH" dirty="0" smtClean="0"/>
              <a:t>BPS-Fachleute berufen sich auf das Bio-Psycho-Soziale Modell von George Engel und damit auf eine Gallionsfigur der Psychosomatischen Medizin</a:t>
            </a:r>
            <a:endParaRPr lang="de-CH" dirty="0"/>
          </a:p>
        </p:txBody>
      </p:sp>
    </p:spTree>
    <p:extLst>
      <p:ext uri="{BB962C8B-B14F-4D97-AF65-F5344CB8AC3E}">
        <p14:creationId xmlns:p14="http://schemas.microsoft.com/office/powerpoint/2010/main" val="2886554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75" y="116632"/>
            <a:ext cx="8490497" cy="442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8186688" cy="300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4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4000" cy="246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49" y="3427848"/>
            <a:ext cx="4240535" cy="280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929" y="3356992"/>
            <a:ext cx="4240535" cy="303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427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Davon können BPS-Fachleute nur träumen</a:t>
            </a:r>
            <a:endParaRPr lang="de-CH" dirty="0"/>
          </a:p>
        </p:txBody>
      </p:sp>
      <p:sp>
        <p:nvSpPr>
          <p:cNvPr id="3" name="Inhaltsplatzhalter 2"/>
          <p:cNvSpPr>
            <a:spLocks noGrp="1"/>
          </p:cNvSpPr>
          <p:nvPr>
            <p:ph idx="1"/>
          </p:nvPr>
        </p:nvSpPr>
        <p:spPr/>
        <p:txBody>
          <a:bodyPr/>
          <a:lstStyle/>
          <a:p>
            <a:r>
              <a:rPr lang="de-CH" dirty="0" smtClean="0"/>
              <a:t>Die Outcome-Variablen im BPS-Leben sind vielfach determiniert, Inter-professionelle Kommunikation ist nur ein Teil der Varianz in Patienten-Outcome Daten</a:t>
            </a:r>
          </a:p>
          <a:p>
            <a:r>
              <a:rPr lang="de-CH" dirty="0" smtClean="0"/>
              <a:t>Qualität der Kommunikation im BPS-Team ist mühsamer zu bestimmen als im Op.</a:t>
            </a:r>
          </a:p>
          <a:p>
            <a:pPr lvl="1"/>
            <a:r>
              <a:rPr lang="de-CH" dirty="0" smtClean="0"/>
              <a:t>Lärm, Tür öffnen, Lautstärke des Operateurs bei seinen Anweisungen, </a:t>
            </a:r>
            <a:r>
              <a:rPr lang="de-CH" dirty="0" err="1" smtClean="0"/>
              <a:t>checkliste</a:t>
            </a:r>
            <a:r>
              <a:rPr lang="de-CH" dirty="0" smtClean="0"/>
              <a:t> abgearbeitet?</a:t>
            </a:r>
            <a:endParaRPr lang="de-CH" dirty="0"/>
          </a:p>
        </p:txBody>
      </p:sp>
    </p:spTree>
    <p:extLst>
      <p:ext uri="{BB962C8B-B14F-4D97-AF65-F5344CB8AC3E}">
        <p14:creationId xmlns:p14="http://schemas.microsoft.com/office/powerpoint/2010/main" val="529913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61864"/>
            <a:ext cx="8579296" cy="1143000"/>
          </a:xfrm>
        </p:spPr>
        <p:txBody>
          <a:bodyPr>
            <a:normAutofit fontScale="90000"/>
          </a:bodyPr>
          <a:lstStyle/>
          <a:p>
            <a:r>
              <a:rPr lang="de-CH" dirty="0" smtClean="0"/>
              <a:t>Wir müssten also ein Raster entwickeln, mit dessen Hilfe wir feststellen, ob die interprofessionelle Kommunikation schlecht ist!</a:t>
            </a:r>
            <a:endParaRPr lang="de-CH" dirty="0"/>
          </a:p>
        </p:txBody>
      </p:sp>
      <p:sp>
        <p:nvSpPr>
          <p:cNvPr id="3" name="Inhaltsplatzhalter 2"/>
          <p:cNvSpPr>
            <a:spLocks noGrp="1"/>
          </p:cNvSpPr>
          <p:nvPr>
            <p:ph idx="1"/>
          </p:nvPr>
        </p:nvSpPr>
        <p:spPr>
          <a:xfrm>
            <a:off x="457200" y="3616424"/>
            <a:ext cx="8229600" cy="1396752"/>
          </a:xfrm>
        </p:spPr>
        <p:txBody>
          <a:bodyPr>
            <a:normAutofit/>
          </a:bodyPr>
          <a:lstStyle/>
          <a:p>
            <a:r>
              <a:rPr lang="de-CH" sz="3600" dirty="0" smtClean="0"/>
              <a:t>Das kenne ich nicht – es könnte Aufgabe unserer Diskussion sein!</a:t>
            </a:r>
            <a:endParaRPr lang="de-CH" sz="3600" dirty="0"/>
          </a:p>
        </p:txBody>
      </p:sp>
    </p:spTree>
    <p:extLst>
      <p:ext uri="{BB962C8B-B14F-4D97-AF65-F5344CB8AC3E}">
        <p14:creationId xmlns:p14="http://schemas.microsoft.com/office/powerpoint/2010/main" val="4022369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41784"/>
            <a:ext cx="8856984" cy="1143000"/>
          </a:xfrm>
        </p:spPr>
        <p:txBody>
          <a:bodyPr>
            <a:noAutofit/>
          </a:bodyPr>
          <a:lstStyle/>
          <a:p>
            <a:r>
              <a:rPr lang="de-CH" sz="3600" dirty="0" smtClean="0"/>
              <a:t>Wenn wir uns einig sind, welche i-p-Teams nicht gut kommunizieren, können wir über Interventionen nachdenken</a:t>
            </a:r>
            <a:endParaRPr lang="de-CH" sz="3600" dirty="0"/>
          </a:p>
        </p:txBody>
      </p:sp>
      <p:sp>
        <p:nvSpPr>
          <p:cNvPr id="3" name="Inhaltsplatzhalter 2"/>
          <p:cNvSpPr>
            <a:spLocks noGrp="1"/>
          </p:cNvSpPr>
          <p:nvPr>
            <p:ph idx="1"/>
          </p:nvPr>
        </p:nvSpPr>
        <p:spPr>
          <a:xfrm>
            <a:off x="457200" y="2071389"/>
            <a:ext cx="8229600" cy="4525963"/>
          </a:xfrm>
        </p:spPr>
        <p:txBody>
          <a:bodyPr/>
          <a:lstStyle/>
          <a:p>
            <a:r>
              <a:rPr lang="de-CH" dirty="0" smtClean="0"/>
              <a:t>A: Überlegen, in welcher ‘Fassung’ ich in eine Besprechung gehe:</a:t>
            </a:r>
          </a:p>
          <a:p>
            <a:pPr lvl="1"/>
            <a:r>
              <a:rPr lang="de-CH" dirty="0" smtClean="0"/>
              <a:t>Wer bin ich?</a:t>
            </a:r>
          </a:p>
          <a:p>
            <a:pPr lvl="1"/>
            <a:r>
              <a:rPr lang="de-CH" dirty="0" smtClean="0"/>
              <a:t>Wer wäre ich gerne?</a:t>
            </a:r>
          </a:p>
          <a:p>
            <a:r>
              <a:rPr lang="de-CH" dirty="0" smtClean="0"/>
              <a:t>Fassung: ist das, was ich verliere, wenn ich meine Fassung verliere</a:t>
            </a:r>
          </a:p>
          <a:p>
            <a:r>
              <a:rPr lang="de-CH" dirty="0" smtClean="0"/>
              <a:t>Die Person hat mehrerer Fassungen, als Ehemann, als Sohn, als Therapeut, als….</a:t>
            </a:r>
            <a:endParaRPr lang="de-CH" dirty="0"/>
          </a:p>
        </p:txBody>
      </p:sp>
    </p:spTree>
    <p:extLst>
      <p:ext uri="{BB962C8B-B14F-4D97-AF65-F5344CB8AC3E}">
        <p14:creationId xmlns:p14="http://schemas.microsoft.com/office/powerpoint/2010/main" val="4166434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de-CH" altLang="de-DE" sz="4000" dirty="0" smtClean="0"/>
              <a:t>In Bezug auf Konflikt-Sitzungen…</a:t>
            </a:r>
            <a:endParaRPr lang="de-CH" altLang="de-DE" sz="4000" dirty="0"/>
          </a:p>
        </p:txBody>
      </p:sp>
      <p:sp>
        <p:nvSpPr>
          <p:cNvPr id="34819" name="Rectangle 3"/>
          <p:cNvSpPr>
            <a:spLocks noGrp="1" noChangeArrowheads="1"/>
          </p:cNvSpPr>
          <p:nvPr>
            <p:ph type="body" idx="1"/>
          </p:nvPr>
        </p:nvSpPr>
        <p:spPr>
          <a:xfrm>
            <a:off x="457200" y="1600200"/>
            <a:ext cx="8362950" cy="4708525"/>
          </a:xfrm>
        </p:spPr>
        <p:txBody>
          <a:bodyPr/>
          <a:lstStyle/>
          <a:p>
            <a:r>
              <a:rPr lang="de-CH" altLang="de-DE" dirty="0"/>
              <a:t>‚Als wer gehe ich in den Konflikt?‘</a:t>
            </a:r>
          </a:p>
          <a:p>
            <a:pPr lvl="1"/>
            <a:r>
              <a:rPr lang="de-CH" altLang="de-DE" dirty="0"/>
              <a:t>Als jemand, der weiss, was die richtige Lösung ist und versuchen wird, sie durchzusetzen</a:t>
            </a:r>
          </a:p>
          <a:p>
            <a:pPr lvl="1"/>
            <a:r>
              <a:rPr lang="de-CH" altLang="de-DE" dirty="0"/>
              <a:t>Als jemand, der neugierig ist auf Argumente, weil einem die Position die Gegenübers </a:t>
            </a:r>
            <a:r>
              <a:rPr lang="de-CH" altLang="de-DE" dirty="0" smtClean="0"/>
              <a:t>unverständlich </a:t>
            </a:r>
            <a:r>
              <a:rPr lang="de-CH" altLang="de-DE" dirty="0"/>
              <a:t>erscheint</a:t>
            </a:r>
          </a:p>
          <a:p>
            <a:r>
              <a:rPr lang="de-CH" altLang="de-DE" dirty="0"/>
              <a:t>‚Habe ich Verhandlungsspielraum?‘</a:t>
            </a:r>
          </a:p>
          <a:p>
            <a:r>
              <a:rPr lang="de-CH" altLang="de-DE" dirty="0"/>
              <a:t>‚Wie viel bin ich bereit zu riskieren?‘</a:t>
            </a:r>
          </a:p>
          <a:p>
            <a:pPr lvl="1"/>
            <a:r>
              <a:rPr lang="de-CH" altLang="de-DE" dirty="0"/>
              <a:t>Mehrarbeit, Enttäuschung, Scheidung, etc.</a:t>
            </a:r>
          </a:p>
        </p:txBody>
      </p:sp>
    </p:spTree>
    <p:extLst>
      <p:ext uri="{BB962C8B-B14F-4D97-AF65-F5344CB8AC3E}">
        <p14:creationId xmlns:p14="http://schemas.microsoft.com/office/powerpoint/2010/main" val="33694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274638"/>
            <a:ext cx="8507413" cy="1143000"/>
          </a:xfrm>
        </p:spPr>
        <p:txBody>
          <a:bodyPr>
            <a:noAutofit/>
          </a:bodyPr>
          <a:lstStyle/>
          <a:p>
            <a:r>
              <a:rPr lang="de-CH" altLang="de-DE" sz="3600" dirty="0"/>
              <a:t>Kluger Umgang mit Konflikten beginnt beim wertschätzenden Einstieg</a:t>
            </a:r>
          </a:p>
        </p:txBody>
      </p:sp>
      <p:sp>
        <p:nvSpPr>
          <p:cNvPr id="13315" name="Rectangle 3"/>
          <p:cNvSpPr>
            <a:spLocks noGrp="1" noChangeArrowheads="1"/>
          </p:cNvSpPr>
          <p:nvPr>
            <p:ph type="body" idx="1"/>
          </p:nvPr>
        </p:nvSpPr>
        <p:spPr>
          <a:xfrm>
            <a:off x="457200" y="1782763"/>
            <a:ext cx="8229600" cy="4525962"/>
          </a:xfrm>
        </p:spPr>
        <p:txBody>
          <a:bodyPr/>
          <a:lstStyle/>
          <a:p>
            <a:r>
              <a:rPr lang="de-CH" altLang="de-DE" dirty="0"/>
              <a:t>Die erste Stellungnahme des Gegenübers kann man zum sofortigen Beginn des Kampfes benutzen oder versuchen, im Angriff ein verständliches Motiv zu </a:t>
            </a:r>
            <a:r>
              <a:rPr lang="de-CH" altLang="de-DE" dirty="0" smtClean="0"/>
              <a:t>entdecken </a:t>
            </a:r>
            <a:r>
              <a:rPr lang="de-CH" altLang="de-DE" dirty="0"/>
              <a:t>und dies </a:t>
            </a:r>
            <a:r>
              <a:rPr lang="de-CH" altLang="de-DE" dirty="0" smtClean="0"/>
              <a:t>zurückmelden</a:t>
            </a:r>
            <a:endParaRPr lang="de-CH" altLang="de-DE" dirty="0"/>
          </a:p>
          <a:p>
            <a:r>
              <a:rPr lang="de-CH" altLang="de-DE" dirty="0"/>
              <a:t>Ziel: die persönliche Ebene im Konflikt klein halten, damit die sachliche Ebene des Konflikts eine Chance hat</a:t>
            </a:r>
          </a:p>
        </p:txBody>
      </p:sp>
    </p:spTree>
    <p:extLst>
      <p:ext uri="{BB962C8B-B14F-4D97-AF65-F5344CB8AC3E}">
        <p14:creationId xmlns:p14="http://schemas.microsoft.com/office/powerpoint/2010/main" val="14325389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1258888" y="630238"/>
          <a:ext cx="6481762" cy="5726112"/>
        </p:xfrm>
        <a:graphic>
          <a:graphicData uri="http://schemas.openxmlformats.org/presentationml/2006/ole">
            <mc:AlternateContent xmlns:mc="http://schemas.openxmlformats.org/markup-compatibility/2006">
              <mc:Choice xmlns:v="urn:schemas-microsoft-com:vml" Requires="v">
                <p:oleObj spid="_x0000_s6153" name="Photo Editor-Foto" r:id="rId3" imgW="3839111" imgH="3390476" progId="MSPhotoEd.3">
                  <p:embed/>
                </p:oleObj>
              </mc:Choice>
              <mc:Fallback>
                <p:oleObj name="Photo Editor-Foto" r:id="rId3" imgW="3839111" imgH="33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630238"/>
                        <a:ext cx="6481762" cy="572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2717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de-CH" altLang="de-DE" sz="4000"/>
              <a:t>Und noch eine Vermeidungs-Strategie – in Deckung bleiben</a:t>
            </a:r>
          </a:p>
        </p:txBody>
      </p:sp>
      <p:sp>
        <p:nvSpPr>
          <p:cNvPr id="35843" name="Rectangle 3"/>
          <p:cNvSpPr>
            <a:spLocks noGrp="1" noChangeArrowheads="1"/>
          </p:cNvSpPr>
          <p:nvPr>
            <p:ph type="body" idx="1"/>
          </p:nvPr>
        </p:nvSpPr>
        <p:spPr>
          <a:xfrm>
            <a:off x="385763" y="1928813"/>
            <a:ext cx="8362950" cy="4237037"/>
          </a:xfrm>
        </p:spPr>
        <p:txBody>
          <a:bodyPr/>
          <a:lstStyle/>
          <a:p>
            <a:r>
              <a:rPr lang="de-CH" altLang="de-DE" sz="2800" dirty="0"/>
              <a:t>Anstatt: Partei A formuliert ihre Vorwürfe </a:t>
            </a:r>
            <a:r>
              <a:rPr lang="de-CH" altLang="de-DE" sz="2800" dirty="0">
                <a:cs typeface="Arial" pitchFamily="34" charset="0"/>
              </a:rPr>
              <a:t>→</a:t>
            </a:r>
            <a:r>
              <a:rPr lang="de-CH" altLang="de-DE" sz="2800" dirty="0"/>
              <a:t> Partei B redet </a:t>
            </a:r>
            <a:r>
              <a:rPr lang="de-CH" altLang="de-DE" sz="2800" dirty="0" smtClean="0"/>
              <a:t>dagegen, ….</a:t>
            </a:r>
            <a:endParaRPr lang="de-CH" altLang="de-DE" sz="2800" dirty="0"/>
          </a:p>
          <a:p>
            <a:r>
              <a:rPr lang="de-CH" altLang="de-DE" sz="2800" dirty="0"/>
              <a:t>Partei A formuliert ihre Vorwürfe </a:t>
            </a:r>
            <a:r>
              <a:rPr lang="de-CH" altLang="de-DE" sz="2800" dirty="0">
                <a:cs typeface="Arial" pitchFamily="34" charset="0"/>
              </a:rPr>
              <a:t>→ Partei B fasst zusammen, was sie verstanden hat; incl. der Schuldzuweisung</a:t>
            </a:r>
          </a:p>
          <a:p>
            <a:pPr lvl="1"/>
            <a:r>
              <a:rPr lang="de-CH" altLang="de-DE" sz="2400" dirty="0">
                <a:cs typeface="Arial" pitchFamily="34" charset="0"/>
              </a:rPr>
              <a:t>„… und in Ihren Augen ist auch klar, warum es schief geht: weil niemand Sie ernst nimmt!“</a:t>
            </a:r>
          </a:p>
          <a:p>
            <a:r>
              <a:rPr lang="de-CH" altLang="de-DE" sz="2800" dirty="0">
                <a:cs typeface="Arial" pitchFamily="34" charset="0"/>
              </a:rPr>
              <a:t>Partei B fasst zusammen, um Spannung raus zu nehmen und Partei A besser einzuschätzen</a:t>
            </a:r>
          </a:p>
        </p:txBody>
      </p:sp>
    </p:spTree>
    <p:extLst>
      <p:ext uri="{BB962C8B-B14F-4D97-AF65-F5344CB8AC3E}">
        <p14:creationId xmlns:p14="http://schemas.microsoft.com/office/powerpoint/2010/main" val="3503516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143000"/>
          </a:xfrm>
        </p:spPr>
        <p:txBody>
          <a:bodyPr>
            <a:normAutofit fontScale="90000"/>
          </a:bodyPr>
          <a:lstStyle/>
          <a:p>
            <a:r>
              <a:rPr lang="de-CH" dirty="0" smtClean="0"/>
              <a:t>Das Manko dieser Strategien - Die Gattung stimmt nicht!</a:t>
            </a:r>
            <a:endParaRPr lang="de-CH"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99692"/>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437112"/>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276872"/>
            <a:ext cx="194421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95536" y="6551766"/>
            <a:ext cx="3888432" cy="261610"/>
          </a:xfrm>
          <a:prstGeom prst="rect">
            <a:avLst/>
          </a:prstGeom>
          <a:noFill/>
        </p:spPr>
        <p:txBody>
          <a:bodyPr wrap="square" rtlCol="0">
            <a:spAutoFit/>
          </a:bodyPr>
          <a:lstStyle/>
          <a:p>
            <a:r>
              <a:rPr lang="de-CH" sz="1050" dirty="0" smtClean="0"/>
              <a:t>http://de.wikipedia.org/wiki/W%C3%BChlm%C3%A4use</a:t>
            </a:r>
            <a:endParaRPr lang="de-CH" sz="105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989" y="2060848"/>
            <a:ext cx="3013435" cy="226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469085"/>
            <a:ext cx="352489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9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1500"/>
                                        <p:tgtEl>
                                          <p:spTgt spid="8"/>
                                        </p:tgtEl>
                                      </p:cBhvr>
                                    </p:animEffect>
                                  </p:childTnLst>
                                </p:cTn>
                              </p:par>
                              <p:par>
                                <p:cTn id="25" presetID="13" presetClass="entr" presetSubtype="16" fill="hold" nodeType="with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plus(in)">
                                      <p:cBhvr>
                                        <p:cTn id="27" dur="1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8032" y="332656"/>
            <a:ext cx="7772400" cy="916335"/>
          </a:xfrm>
        </p:spPr>
        <p:txBody>
          <a:bodyPr>
            <a:noAutofit/>
          </a:bodyPr>
          <a:lstStyle/>
          <a:p>
            <a:r>
              <a:rPr lang="de-CH" altLang="de-DE" sz="4000" dirty="0" smtClean="0"/>
              <a:t>Psychosomatik als Gegenbewegung zum Dualismus</a:t>
            </a:r>
          </a:p>
        </p:txBody>
      </p:sp>
      <p:sp>
        <p:nvSpPr>
          <p:cNvPr id="9219" name="Rectangle 3"/>
          <p:cNvSpPr>
            <a:spLocks noGrp="1" noChangeArrowheads="1"/>
          </p:cNvSpPr>
          <p:nvPr>
            <p:ph type="body" idx="1"/>
          </p:nvPr>
        </p:nvSpPr>
        <p:spPr>
          <a:xfrm>
            <a:off x="179512" y="1916832"/>
            <a:ext cx="5906394" cy="3103984"/>
          </a:xfrm>
        </p:spPr>
        <p:txBody>
          <a:bodyPr>
            <a:normAutofit lnSpcReduction="10000"/>
          </a:bodyPr>
          <a:lstStyle/>
          <a:p>
            <a:pPr>
              <a:buFontTx/>
              <a:buNone/>
            </a:pPr>
            <a:r>
              <a:rPr lang="de-CH" altLang="de-DE" sz="2800" i="1" dirty="0" smtClean="0"/>
              <a:t>Mit</a:t>
            </a:r>
            <a:r>
              <a:rPr lang="de-CH" altLang="de-DE" sz="2800" dirty="0" smtClean="0"/>
              <a:t> dem Dualismus entstand:</a:t>
            </a:r>
          </a:p>
          <a:p>
            <a:pPr lvl="1"/>
            <a:r>
              <a:rPr lang="de-CH" altLang="de-DE" sz="2800" dirty="0" smtClean="0"/>
              <a:t>eine Medizin für Körper ohne Seelen ↔ eine Medizin für Seelen ohne Körper (v. Uexküll, 1979)</a:t>
            </a:r>
          </a:p>
          <a:p>
            <a:pPr marL="6350" indent="0"/>
            <a:r>
              <a:rPr lang="de-CH" altLang="de-DE" sz="2800" i="1" dirty="0" smtClean="0"/>
              <a:t>Gegen</a:t>
            </a:r>
            <a:r>
              <a:rPr lang="de-CH" altLang="de-DE" sz="2800" dirty="0" smtClean="0"/>
              <a:t> den Dualismus wird die Utopie einer Integrierten Medizin gesetzt</a:t>
            </a:r>
          </a:p>
          <a:p>
            <a:pPr lvl="1"/>
            <a:endParaRPr lang="de-CH" altLang="de-DE" sz="2800" dirty="0" smtClean="0"/>
          </a:p>
          <a:p>
            <a:pPr marL="385762" lvl="1" indent="0">
              <a:buNone/>
            </a:pPr>
            <a:endParaRPr lang="de-CH" altLang="de-DE" sz="2800" dirty="0" smtClean="0"/>
          </a:p>
        </p:txBody>
      </p:sp>
      <p:sp>
        <p:nvSpPr>
          <p:cNvPr id="2" name="AutoShape 2" descr="http://www.amazon.de/Integrierte-Medizin-Modell-klinische-Praxis/dp/%0adata:image/jpeg;base64,/9j/4AAQSkZJRgABAQAAAQABAAD/2wBDAAoHBwgHBgoICAgLCgoLDhgQDg0NDh0VFhEYIx8lJCIfIiEmKzcvJik0KSEiMEExNDk7Pj4+JS5ESUM8SDc9Pjv/2wBDAQoLCw4NDhwQEBw7KCIoOzs7Ozs7Ozs7Ozs7Ozs7Ozs7Ozs7Ozs7Ozs7Ozs7Ozs7Ozs7Ozs7Ozs7Ozs7Ozs7Ozv/wAARCAFaAOMDASIAAhEBAxEB/8QAGwAAAQUBAQAAAAAAAAAAAAAAAAEDBAUGAgf/xABLEAABAwIDAwgGBgcHAwQDAAABAAIDBBEFEiETMUEGFCI0UWGBsTJTcXORkhUjQnKh0SQzUlSywfA1Q0Rik6LCgtLhFmN08Qclg/EABoBAAIDAQEAAAAAAAAAAAAAAAABAgMGBAX/xAA3EQACAQICBwcDAwQCAwAAAAAAAQIDEQRxEhMhMTIzsQUUNEFRUqEVYZEiYuFCU4HBIyRD0fD/2gAMAwEAAhEDEQA/ALp1RUCpnG3ksJngDOdBmKXndRwnk+YpuTrNR75/8RSLCVq1RVJfqe819KlDQWzyHueVFv1z/mKXnlR65/xTKPEqrXVPc/yWaqHtQ8Kyp9c/4o53U+uf8Uz4pUtdU9z/ACLVQ9qHOeVPrn/FKKuo9c/5kzZKAjXVPc/yPVU/ah01dR65/wAyOdz+uf8AMVHe15IyuskDZg70wRe+qtjKbV9Z8lTUE7aBJ51UD++k+Yo5zUeuk+YqM1kwAu8aaG3t9iAybKAXgmwRef8Ac+WK0fZ8EkVNR66T5ijnVR66T5iorWTAgmQEBdNbMCbvv0fx/q6G5f3PliSj7CTzmf18nzFLzio9dJ8xUVomsC54vpcJMk3F4/oexF535nywtH2fBK5xUeuk+Yo5zP6+T5iouzmyj6zUfjp7O1d5XkG7hfTVJua/8nyxpR9g/wA5nt+uk+Yo5zP66T5iowZML/WDu+HsQWTFps8ZreF9P/Kd5/3Pli/T7Pglc5n9dJ8xSc5n9dJ8xTTQQ0Am5SlUurUTtpP8lipwa4RznM/rpPmKTnNR66T5iuLIS1tT3P8AI9XD0R3zmf10nzFHOKj18nzlNpLp66p7n+R6uHohznFRf9fJ85SGoqPXyfOVwk170a6p7n+R6uHoi9oHOfRRue4uJvck3O8oXOHdQj8fMoW4wrvQg36LoZPEK1aeb6lNIP0if3r/AOIrmy6k6xP71/8AEVysTX5ss2ayly1kCEJVSWCIS2UOav2Lao7O/N8v2vSuAezvU4wc9xCU1HeS0oC520eYjO24NiL6hR46sGonY5zckeXKb77i+9Cpyd9gnNIl2QoM1fJGxpDGtJvoXB39253DvClRytMMb3ua3M0HU24KUqU4pNkY1IydkOWKW1lFrKzm8TDE1r5JXiNgJ0ue0pYql8cY59soHl2UWfo/vHFJUpOOkDmr2JNkWUcVsLR9dLFGS5zQDIDexsuue0gL2mpiuz0hnF2+1DpTXkGnH1HkaJplVTyOa1k8bnOF2gPBuO1dCeHNlErM17WuLqLhJeRJNPcdoVXLik8NbLHlidFHIyO1yHnMBqPipNPiVO6GDbTxslkja4tLrbwrXh6ijpWKlWi3YmaJVG+kaMgO5wyxaXXvwHFJ9I0ROUVMd7E+l2C5/BV6qp7WS1kfUkoson0pQbPac5Zl3X19q6ZiNHJOIGVDXSHcBfXS/kh0ZryY9ZH1JFkG90qRVkwsUiVCBnKRdeCQpjLvDuox+PmUIw7qMfj5lC3mE8PTyXQyOJ50831KaXrE/vX/AMRXK7lH18/vX/xFcELEVubLNmqpcCyDihHFLxVJYwCqaxk+2q4mU8r+chmRwHRGljc8Nyt0iupVdW72KqkNNWM8+gqXOlDY5XSuLm5zZrW3kBBuNTprv7kCgq3yPeKUhjoRGGEjoOLCL+G7xWhQAunv0vQo7tFeZRx0lVIxl6ZzcrWtN9DpE8dvaQE7ieHVNXSUjIowXRt6QJ7h3q4shR75JSUktxdSp6t3RTNoKmHDKZoizyU8+0MbTvFzoPAqM7DqkyPn2NQGS5wImvGYAgb73ABsd2u5aMBLZKOMmm3beRqUlN3ZlqiKWj51miLzIx1gHAlo2hIPjfgiSGWpqo444nh0QebscLvAmBNu/fv4rTPgikc10kTHuZq0uANkMgijc57ImNc46ua0An2q5Y5W3bTn7tt37Cqw+nqIKtr208kTJA4zOkcDm1Jbu4668NVGZgdU3FudXjyCbP6Rva9+xaGyFT3yom2vNWOul/xKyK+Kgb9JVVVJA0ucW7J5Fz6Nj7FXOwyrtHGaUSsBjc4l4+y0gt/rtWhQowxc4lUqEWURoa90JY2EtzROYc0gPR1yNPaQePYV3W4XUVUcjA0dOVzgSdwMWXzV1bVLZS77O90kR7vDzKWKhq3yulkhbGXAiwfe31Yb5hFHhlTBsA9jRkna91ncBHlP4q6sgqLxlRqw1QitoiTilRZch0CXQlskTGJokS6oQBc4d1GPx8yhGH9Rj8fMoW9wnh6eS6GSxHOnm+pUS/r5veu/iK44LuX9fN7x3mU2dyxFbmyzNVS4Fkc7WMfbb8UbWL1jPisDMbzOve1/5pG5b7zbtXtLsZNX0/g69T9zf7aL1jfmRtovWN+ZYEWvqSVydbWcPgn9FXv+A1P3PQNvF61nzBKJ4vWM+ZeehpN+kLdxCG3bc5vL80/oq949SvU9CM8frGfMk5zBe22jv94LAgEuuHi3sulIsb5iPgj6NH3hqF6m8NZTDfPEPa8IFZTH/ExfOFgHCztTbwS5he1954BP6ND3D7uvU3pr6MGxq4AfeBJ9I0W/nkH+oFggRmNybILm2GpBR9Gh7mHd16m9+k6H98g/1Aj6UoP3yD/UCwYyNbvKdaGZt+nej6NT9zE6C9Tb/SdDa/PIbffCT6UoP3yH5wsPJlINjp4JsGx9IW9if0an7mCw6fmb0YnRE6VcR9jwk+lKK3Wo/mWGbr9rXusug29tdx4p/RqXuYOgvU2xxahbvqmfFcnGMPG+pb8CsU+MD7RPgFw4WN834BH0al7mCoRfmbc4zh4OtU34H8kn03h37yPlP5LEF4J3nd4oBbfiUfR6PuY+7r1Nr9OYdr+k/BjvyU6ORssbXsN2uFwe0Lzvom9rre4f/Z1P7tvkvPx+ChhoxcXvK6lNRRIJSJUi8oqLrD+ox+PmUIw/qMfj5lC3uE8PTyXQyOI50831KibrE3vHeZXHBOTdZm947zKbWHq82WZqqXAjBZdpVZHPEYLtXG9h8Fb41yaqMEp4paqqp3GbWNrC4lw0ud3eFTyEbZwPafNbrlqyOQ8nmStLo3tLSAbb8i3dNfpRbXqyp1aaW53+DA2HCy6bTyyRySsZmbEAXEfZBIHmQt23ktgTOUz8DLap7pIs7JdoLR6X7NVzSUtFR8gcTElLtHMqRHKQ7KZLPbl1toBfd+anoshLtCDS0E9tvkwRHs1Q2xdbtWzpeScDYMLZPSTVBxEZpJmXAp2m2W1tONzdMz8nKXA8FqMQrIudysqzTsjLi1gAJ6RsQdQPxCNFlnf6O5bzLXGawF9FJw6idX18VGwtY6Z4aHO0Autt/wClMGj5U0uHCnlMNRTumJdMdOwC1rW1333qDFS8mpsQp8Mip5nVIrTDLme4B7NRfQ6a2tx01RokHj4Si9FPdfL5MximHuwzFJ6J8jJHQuylzDcFROJIHG63UnJKnirsZmhp5Jaehytp6cOcc7ywHXW9hdOYfyWoH4zQMqqY7OupjI+Evc0xPaBcDW9tdxRogu0acYbduz/VzAgk6BpunaqCaimdTzxmOSM9Jp4X1/mtnhjuTjcYoaWmopTWRVpYXSOJDm62d8bWH9GRU4NS47y2xAPo8sdG0vlyON5nWFgddPDsRog8elO0otK1zz/Pf2K85M8n4eUFS+AV3N5mNzWMWYEX4G418E9juDNpsBo8SNO2lnkldFLACbcS0gE6aBRMCq3YdJUVcR6UIjeLd0jbjxUUrPaXVKzqUHKlse4h4jQPocTqKGQgvhkLD/m7D4q7xvkezAsIhrp8QL5JrNETYdL2va993grzlXh9P9OUvKGKz6WSn5w6w0e5oGX43YFKxSidjPJnk5TPef0h8Yc4b7ZLk/gVPROB46TVOSdl5nmQI7dOy6scEom4nicNDttjtnZQ8NzWPsuFqa/kzTNgxeLm0VIKTKaN+fpSAXzA663t+Kliiw7AeUOB4XHRxvndlklqCTnLjcaa2todFFRL6mPjKDUE72fS9zPt5PQmsxWCoxKOF2HtOQuH60i+4X7u/es3KCT6K9EZh1HXY5ynFXTtldA0yRON7tJafyHwVdyUocPxDnFbVUkbKChpxtXFpBkfa5JN+47u5NxuQp4xwi5Su7W+V/soYcJo5OT0uJOrmMqGSBgptLuGmvb3+Cq3+loPxWwZQ4fPyFxDFY6NjJ2VX1bgPRaXtsO/Q2VxNh+E0/KDCKJmE0xZXQEyFwJI0vprolokljtByum9r9Nllc81BPS0W7w0/wD62m923yWW5Q0kOHY9W0kLTs4pDkF9w3gLUYZ/ZlN7pvkvB7ZX/HHM66klOEZLzJJQlSW1WaOcucP6jH4+ZQjD+pR+PmULfYTw9PJdDJYjnTzfUqZusTe8d5lccF3N1ib3jvMptYerzZZmqp8CyMG5hkqi0ZQS4gEusPidFt+VU9HWtwU01dSymldllAmFxfJrrw0WEqABUy2/bPmuGaW/Nbum/wBCOqrhtbKM72sejyYjQD/8gx4lz2n5rzexk2gsDYi3xUOOpoqjkzjOHmvpopX1ZkaXv0LczTcdugKxBdcAHzXLibC/81PSOZdnrZ+rdb4NvXT0WP8AJ7D3QYtHRVFEzZytleWZm236b9107yewh+JcnKuKkxCKdslT0oqsEtaBuNhqHHQ+xYM3FtPZqrCPFWOwyHD6mlMjIHuex0cuQ9K176EHcncVTByjDRpvzv5bP/ZtIYq7BuWEOJY/WwmN8L2sla7oiwtlAtpv81m6Oang5bCqdOwU7asy7S+mXNfs7FV1OIuqIIaVkexhgzFrc5cbu3knTXQfBRBe5119pSbLaOFkk3N7WrbPQ9EOPYXV4jjWHy1sbaXEGtdDOL2a7IGkHs3D4Kq5Ny4bgfKCOSbFI5mRscHyhrstyNA3S57TwWPzdu/uJ1XVxYWNjfXejSEuz4Ri4qTs1t3FzSVcFFyuiq3ytdAyqzmRoJGW+/d3rSs5QYZQcrqyZ1Y2ajxFha90bTZmgAvp97d2hYJscr3dCORw3CzSnPoyuyBwpZsp/wAh1S0rDq4ejN/qn5W8iXitDh1G7JSYi2tc5+jo2kNa3vvvO7d2LqgZSjD64TVkcMkkbWxsc1xzEOa7gCBoFAloKyFpdLTysb2uYQE30zfiPaUrnRGMZQUFO/4NFVcoZKnkfSYOXZXxSnaON7Fg1b5/7VezcpsKiwXCIaatEtRhr43Obs3tD7Ns4Akd/FYIOcBfTv1K46diTbTvKekymeBpzsvu3+TUco5MCrK2XFqSufJJPZwphGQ5r+0k6W4qznxzB8RxfCccnqnQS07QyaDZlxBBJuDutclYPKbD8yuwXNAtbf2lGkDwMXFLSey6/wAehuaflHhMWLY3Vumk2eIR5IxszcGxGqgOxrC4uSMOCUtQ+GSV4fVSbInNxIGuvAewLKPcXm5AuFw513a8e8p6QlgKd73fl8bjXnHMIbyVxDCIXSMM0+eK8egaHNtfvIb+Kl1XKnCpceweta6Ux0MRZJ9XqTawtr3rCg6HtPBK5wygXOh70tJh3Cne935/KsW3KKsp8RxurrKckxzOzDM2xHD+S0mF/wBmU3um+Swj99gTbxW7wrXCqX3TfJeD2zy45ltSChTjFeRKQlSa3WaOcuMP6lH4+ZQloOpR+PmULfYTw9PJdDJYjnTzfUqZesze8d5lNlOTdZl947zKbWGq82WbNVT4FkefVFhVTa/bd5rgEZbntT9UG88mBJvtHeaZDgBoVuqfAj1FuAZbC2nwQ7La10rTusT8UupNyfNTGcZrW1OgSF28nsSuaSbX80rQSbZtbdhTHsSuLYZtwv4KRS0lTWTmOmpnSutezWjQdt9wVph/J92VlTiGZjXC8cDT9ZJ4fZHefAFXM1OI6M7VobExt+bQ+h48XnvP4KLZ42J7TUf00tr9SipsGgytdM81D3aGKntYHvedPlzK1gwtlxkoqaEDTpM2rjrxzafgkjonTvc9zrMb0Q27gARv0BH43TxlnpmgRHatA6Qde/gePn3Heh/Y8aeJrVHebZKdFUOAYaypyjRrY37Mf7bLh2GxzPG0MrwPWSud/NOUmIRPdkOjvStfgunzmFhkecrRu0uqmRSTIboIaV5yT1EAG8snc3yKh1NXBUOAdUsnsMg20DZDbudbNf2FXtByfNTKK3FSXE2dHTX6LR2utvPctNAWQtayOJrG9jW2Cg6qi7LaRafkeXOpsNnjBMToXbiad+YfI7X/AHKPNgU5a59DIyuibcuMWjmdzmHUeS9Rr8KocSicyogYXH7bRZw8VhK/DpsFxMQyyvLHawztu0kdlxuKshUUzpo4yvR3O6+5lgbfkut4vlufBaauhhrW/pUZD26NrYm2cfeM4+0a+1UdXTT0Tg15BaekyRhu147QRoVbvPewuPp19m6XoRjYZRlHfuXG43sD2Jy7u38Ny4JcXaO0JQegJmGU3aB8EEtt5pQSL6pb6ak2SA4Lmk2/JbvCf7Kpj/7YWG9HUErc4T/ZNN9wLxO2eVHM5sRwomXSJUizJxlxh/Uo/HzKEtB1KPx8yhb7CeHp5LoZPEc6eb6lTP1mX3jvNNpycfpEv33ea4WGq82WbNVT4FkYKs0rJwD/AHjvNRxe3apNawGuqNQPrHeaYDW2HSvdbqnwLI9RbjgE9gXZcQRYILATv4oLWgjpaKZLYLfObAdI9gWhwvDBQlk0kTZK1zc8cbhdsIO57hxPYPEprA8LAZ9ITRh9zanjeDZ7gNXHta3j26BaLDsKmrnuk2pZA5xL5d75XcbX3e34KMpJLaZ/H4xyk6UN3mc08Qic6R93yyaySP8ASce1PysEjCLggjd2qwdybpnM6M1S11tCJN3huVY+OTD5xTVbrvdfZyWsHj81SpqW48rcRJ6WolN2ymME65WA3PE6kJqNj6d428khbmytJAAJ4XGunirRxs22a4TuGMbkNRI3Pt3dBtr2aOPxUnOyBQuxmOOFjXfVhpcTcD+u1cUrW1eOU9OdY42umc3ty2tfxIXVW1kVdIyPosytOXs0SYRpyjad16WQX/6mKDexsm1ZGglkZEHSSEBrRcqsibWYlKKiWd0EJ/VxxkguHf8A12+FPyncMSnZHSYvYNveGI6XFtC4KvofpiimBoakySBuY00shfoDbfbQHhqFCFP9N77SDltNS6ir6Npkoqt0jW6mKQXXM4peUmFuheGR1MZu0OcOi8bvDen6GtknpWSzRGCSRmcwkEu9gHb4KrqcAp8TrzURSh4ls4t3Bo4nS2pSja+0bXoV0MpZK6lqGBlVHva8A8OCaloZtlK10RlpnG7orgOaf22d/wCB49ouccwQtpY5IIpJooh0mM1lZ/mYTv13t48LKqpcRbEGx1E7ZY3HKyZjSA49hB3HtBXTGWkrorvZmaraOSika02fG8Zo5BoHt/rQjgdFE1vutrwW0xGjgliLHOAhlN8wH6l+4O9h3H48FkKunlpamSCcFkkbrOBFtVNbTT9n4zXR0ZcSGLE3uUp0sCQjKN99yUjWx7EHpASbrb4Mb4RT/d/msQYyTvFlt8EFsHpxe9gfMrxe2eTHM5sRwonJEtkELMHGW+H9Sj8fMoS0HUo/HzKFvsJ4enkuhk8Rzp5vqVU/WJvvu802V3P1mX77vNcFYarzZZs1VPgWRg60jntTcC+1dw70zYOANk7XtH0hUi/967zKYDtLXG9bmly45HqrcKdCNVMw2hfiWIRU0dhmN3G2jRxJ9gUQAkXu3Rark1TOgwqerc0GSpPN4j2D7R+CsbscmOr6mi2t5Ob9bFelaTEGbOnaNMrO0953lX7cRhhbHT00JcWANaN1x/QVY0thcHMAAbwG7dZd4ViTIMQ5k6AZpNWSjpOaNL5rDQd6pqK6MmnbeWQqamajMz5DSHSxyXAvwN9fLemvoiathO1xF5dI3oua3MB36q3z3aGPZdxHSAFwuYcjBkYLAEiwXLpW3ErbDLz4Hi7HbJogkhAA2mbVw3bu1XfMxAxrIDmDWhvS3gDRTZZGh7WuIHHU2C5aA85mG4OrSN3sUnNyW0lHYZl0m1kle6N7Hl3ovbYhMxxZpDq5oyltweB3hOY5SVlPi/0g92ale1sRaN8ZvoT7SVzHtZSWU8T5ni2bLwV3lsJp3W0DSRCPJE3Jb9kblMwuvhEThUyRwVEFmyXs0SDc11/68FGq2VeHQbatgEUV9Xh4NvbZRZHU9TZ5jZIGi4JF1F7VtJJaW401RUUtNAK2olaxkWpeeGqkxsp5b1EbIiXtHTbbpD2rHYZBT4tVOhftH09IQ7Y5ugHE9ngVqYuhYZjroTZUyio7CLi2TWbukBfuVTjHJylxKOSWGNkdQ7Unc2XTQO/PeFZi4cLnQcV06wbc3AvoU4ya2oqlG5h427FhoakOIvkGe99N4d+Pt8qjF6czUectO2oiIpXby9h9Bx/h8B2rYcpKcTUbqnLZwdlLnacdHeB/AkLJ08m3qWRT3Zty6lmuN2Y2BPscAfBdsHpK46VWVCrGa8jPtO8DRdW6QvwHZ3pZ4jTzSQvJzMcWmy4BF79IABSNpGSlFSXmOFx0Go7dCtlgX9jwew+ZWJ077BbXAf7Gp7f5v4ivF7Z5KzKcRwosEiXwSFZc4i4w/qUfj5lCXD+pR+PmULfYTw9PJdDJ4jnTzfUqp+sS/fd5rhdzdYm++7zXBWFrc2WbNTT4FkYTECefVI/913b+0o+oFr7lIrwRiVQBa21fw7ymA1zT3HsW5pNauOR6sdyDV3HzW7pqd0FLQ017BlPtHfeefyCxVNG91QxoFyXAar0aoaznsjNbsaxo8GhSbueJ2rPbGJAqHPax1nNYbaOdewVzh2Gtwym1O0mk6T5Tvef5AcAqqsDdi8OByltytXYCIMNiALXVVR7LHjbmQHPsDmuGnS4K4idIyIMicW2/aF/HVPzMsR0r24FN52tcA4tN94J1t2+xUlvkIRm1ec7ibE37/wCvgn2SNDAy2VzdQCoQqInfWMBcyxILRo4X1Vfi2ISxs2UALZH5WgR2c85j2W7Afinotidi6rsKhxqJtPLK+Oxu1zTpfhccVS0FPUYdj5wqpaA+p/Vyt3GwJ8h4FXWDSVrKNgrWRMnBDQ7Ncu73cL+z/wAKynoYnmCqmIM1M8uY+2ouLEKcLaLTKZTaZnIcRocTdV4bUMcGtaWyCcBml7HW+u9U0/JGvp6oU9LWNbQPJ+sfq9g7O896t5eS8FTjlRXVrjNA+QvjpyBl1Gubt46Kf9L0MeKtwl0zdu5uYN4NHYezuUb6L/QTTKmjNBR4j9DYewGWOMySuAuRa3pHifLRXUERde4smIMFgo8UkraaMMdOwtlaNxN75h36eKsGANNgLAqqW13JKTsMsJa8scd+7W10PAMt27wNSAui6Ko1a7MwOOrTuIuDu8Qu2hrW23JpCv5lbjtOyTAq+MC/1DiCb3uBff4LAvz1FA6WRt5KljZM+t83HxuL+K9Jrw1+G1LTYjYuGnsXn2H0LqyjoaJucGRwuQLloPpG3sXXR2IrnvK7Hg04gJ422bUwsmsO1wBd+N1Xi+mhGiucUoJX09GKVr5jDt4HFovfLKbHT7yrvoyuJH6JNe3qyh1IR2Nmp7PqKWHjd7hjK4u0327NVssA1waD/q/iKygw3EQSOaTf6ZWrwFj24PC14Ic0uBBG7pFeR2tOEqK0XfaX12nHeWCQpULMnGXFB1KPx8yhFB1KPx8yhb7CeHp5LoZPEc6eb6lVN1ib77vNccF3N1ib3jvNcLC1ubLNmpp8CyIdCxjmTEsaTt5N4/zFStmwbmN+Cj0GjJffP81LunVk9N7Sx7xGsaXAZRv7FIrJGjFKkAi4kGn/AEhRn6xu9hRXGN+IyPZJZ0rY3DTtAAO9e/2PK9OS+55WNT00zsGKSshjlJLXPFx+K0oOY3O7sVZHglEKbZzM2zzq97iQb93YioZiVPC0UMjKgjTJObG3tH/hepNqWxHGiymh2jTuN94vZMc1AZvAI0DmgXt2G/BO08rp4WyOjdGSOkx29p4hdkDKSXd9zwVSdhEJtDD9lufW4LyTbt3pquqWYZTPqGQtmlaQB9locdAn5a1ly1hubbxqoNUXVdO+JgGW+h9IXvpc/DcpL7k7XRB+nsXF3OgpHN35LOv8bq+wbGH4zROIpzE+mdkezPmuLbwbaqnp8JfUBwlqLEb2Rb7e1XFBSxUbRFSNEbb9Kw1ce0nipSlFKxCcPQkOaS45mZyTu0IC5bRQxkvjgjjdJq8sOW/eQN66f0XuY7Q34FLlZYkg2PeudSsJrYLHHljax0hdYf13qPWTEQytpZIzOGnLndYA95SytY67AwPA7RcKLVx7aAsaRn0yhx0KkntJqLImAR1VHQyQVrcpbIXBzXB2YHXh3lWpnjHpZtToAwnyCzc0ToZWwRl75zoQ02a2/ZxK6a2XazCKrlLKcEuc77RFtBr2nf2K7Ru7i3FjjuIxRYDVyMJu6IsFwRfNpxHes/ycu/FaVkDLiBh2p1s0WsPipGKUdZiEHMmVRcZGMliEpIBN9QT8bf8AhWmAYZ9D4Zs5cpqX3fM5p3nsHcBorFaMSFm2VbXMNcWx6MFRUi3ZYt/ndSuKrMKc+SGjfLfaPilmfcftyEj8ArMrLdqv/sPI9bB8oCotB1d3vZP4ypKi4efqZO6aT+IrgjwP/B2rcySUFKVyqwLmg6lH4+ZQig6lH4+ZQt/hPD08l0MniOdPN9Sqm6xN7x3muE5P1iX77vNNrC1ubLNmpp8CyI1ENJvfO81JUek/vveuUhFXjZZLeKoFS6O9DLM50ZdemLm6ZXMN2/EKddRamnfUMngaAXOAnh0v9YzeLcbt8l6nZFXRquD8zgxkLw0vQucPxYSzczrJGMqLXYQLCZv7Tfy7laXsbeK8+niFVTNkF3C19D0mG2hb+XFWmC8oKtlXHh9c3bsey8VS0akDt/q60U6TtdHm38ma4lwAcBftCblifK0FsmgN7IZPE+1ntPdddOuNQ3U8QuZ3TJEbZMa6xYc28X18VzMLG7tWk2Gn9f0E+6z+i6xB4DQpmWKRjCacte4C3SGrb9qd2TTHqZwa0gOJudD3cBqnM2zkDy6wJtquYmt2bRJ9W/jfcVxUFtPC+bNYRtLi47gP5qt7WQbQ3iuJU2GUzqmplDf2R9px7AFIo6yCspI6mnOeORoc23kVisH5L1WMTjFMdnmfG43jgkcQXDhfsHctpBDHTRNigiZHGNA1jQAPAKc4qOxbyCuxXscGgZgAPsgcU23oya2ufiu5Xg2aHtDvauMoYAS7W41UEWrcPGGN46TAdLZuNvaobsGgbSvhgkkjbIQdDe1tRvCfLptqMuQsN7jjZPOfYtcPRtr3aK6LK2jMcrGz4RQx4jSSDbsLIW3ZoAqOTlli/NhT8zgM8nQD23Gp0Fh2rQcui76AY/QjnDLgnXeVlcJi2uLc8kadjh8e1ItvfuYPbfyXVDRcNJlbclKyNMyJkdTIGejExlO32MH5kp1NUsRhpmMcSXek4k3u4m5/FO3WIxVXW1pSPdow0YJCFRMP/Vze/k/iUsqHh3o1AP7w/wA1XHgl/g6FuJaQlKuSoCLrD+pR+PmUJMP6lH4+ZQt9hPD08l0MniOdPN9Ssn6xL993mm05MP0mX77vNNrC1uZLNmpp8CyGKYG83vCn0xTelN7w+QT6KvGyx7wXErXFrXxm0sbg+M94/Pd4pxLbRRhNwkpLeiuSUlZlZUybGojcy4o6m74muH6t1+kw+w3+KRzXwQP2bj9acxZusD2HgeKlSwwtbK2oNqWYh0lr3Y8bni349yrJX1YqzQvieyYuAuwF4yn7Q7rahbbC4mOIpqS/yeLVpuEtFnGHMxGKvbVYZnqXPOpO547H66HX/wC1uIHTupmvnpzFJbVjXBxHd2FNwU9NTUrKeBhjZGAG2BuO9dMr9m8Ry5gSbNflNnH80qk9PyIRi4jj3xSDYyOBcW5iyRlzb2KNBiVFNinMTLepyFwtm3X1Fzu1TlXStqp46mOaennY0sEkbRq02NiHAjgo8GFUNPUtqGRTbZrCzPYkuBJcb6WuSTf2qC0RtMtRo6z+kOB7E46OPZOvGHC2otv/AKuojKrN0djM0jQF0ZAKabI7ah7qcuseLRcewk/15wa2itdEyTp2LTcHs3IDRaxFx3lQp5mCYW6Lj9kylunsHHvsmnuhMZ25YWt9FgOYnxP/AIt2qI7OxZnKDe4Hio16PNla1jyODGZre2yiB+XRuy7o2gn8eO5S+cxDc9ni8BG4dirmx/A6KrfTEMgmccrs0JZv7Tbd3qbFFE4vnpmNEZYHRvDyGm47ezj4Ki5T4Z9PbF8UlLBLEHNLpJbktO4ad/muMcxqLDeTbKCCpE1UadkFoiSNBYnu0B/BdEUnaxW2/Mf5X1Ef/psQPqGTTvkjIYHAuc6/AD8lGoqAUVPFQ2AlaRNWEa3kI6LL9wVVgOEikDMWmizyuNqKJ4vc+tN+A4f/AEtDDFsY8uYvcSS553uJ3lcHaWKVGnqovazowtJ1J6b3DiQoQbLKnsiKHh/+J/8AkP8A5KYVDoNDVf8AyHeQVseCRJbmS0iXgkUBFzh/Uo/HzKEUHUo/HzKFvsJ4enkuhk8Rzp5vqVc3WJfvu81wu5+sy/fPmm1ha3NlmzU0+BZDFN6c/dKfIKQo9MenUW9b/IKQNyKvEWPeG9CEFVEQIBFjqCo3VGtY6UxxsN4Z9+xv9l/bH5KSjeLHsXVhcVPDzut3mU1aSqKzItZytgwyQQ4hhs7Jct8zA10b+9rr6hPv5UUgY1rsNqHZw3ohrNL2I3m3jwUWoog6mNOYRU0n7u51iw9sbvsnu3KlOF1dPUwyYfPNX09O4PdSPcdpEOws/m261WGrUMQrxe08etCrTdmawY9TkBho5Gu6IyuA3HS99QRc6kXsotRygbA0P+hnSAkWIc0DW1jrw138ONlT0M9PUtDNq0CE5nNbE2NmmpJYL23bzYk6BTsXkeyknDAImUsZyzh5vtBu1IsdbfHfwV7pq+4q0nYkzcobOiEWCwzGR5aCJQLaXvq21rd+ltbJH4vMyEyMweneLNs2J2a5c4tA1aNbgqgpq11TLKZpGgzMa0WiBdn3jUAXDhqCdOCuwZXxmaluI8+ZrWnpWsRfcLEWcN50vrdEqaXkKM2xqXlNOypNOMEp55GyCE7OfRjzwJLfx3J6PlZVCoZDHhEYDhcOExt7PRvfsHHgoNSyTnNA4NrY4A4ZNjGzYBp1cczXE3tc3N9QomGS1dTzlk2WaFmUtLQ5r2kA9G1t+traa7t90auNr2Fpu+81DsflbJFGKYPMkjmgh4y5Q0Evvf0bHfp7FUv5c1OTaQYYJ4zJsxlkN7ndw424JySJryWz1EQlc4NdkuYn3GZoAII3HQEWPgq8vq6wzxUj6irqJWiMiVzMtM0HUkt6IJ4WOlvBJQh5ok5S8iwm5bVlNT7aTDIyBa4bOeN7W6Oo03i/BSTi1VidBFNX0zqOCR146Vr80lT2A6DK3tUKhpI6ZrW7RmI1EZAactoIiBYXNrvcOF93cp7I3CR00sjpZn+k93kBwHcvPxWNpUFaO2R1UcPOptluEjZI6Q1E5aZnixy7mDg1vcE6hBWXqVJVJOUntPWhFRVkIhCCoEwUOhFn1Xvz5BS7qLSfrar33/EK2HBIktzJJSFKkKgBcYf1KPx8yhGH9Sj8fMoW+wnh6eS6GSxHOnm+pWTdZl++7zTacn6xL993muFha3NlmzU0+BZEal/WVPvf+LVIUekP11X77/i1SEVeL8dCx7xUIuhVERUiEb0AKmZqWGexe3pj0XtNnN9hGoT3BClGcoO8XZiaUlZlbV4aagjbwxVgG57js5m+yQb/ABCrpcKihnbNFUT0727mVsJlZbX7bCbLRoXqUe1q8FaW0454KnLdsMycNxDa7SmkoJHCwDYJ26AHjmI71KgfyjijY1+FvsyIxtdHUxn7Vw7Uk3HbdXMkMUwtLGx47HNBTBwvDybmhp/9MLtXbUWtsDneAfkyjkpMaOLmrkw6KKGU3kYamNoddtrk338dBv8AiifCX1NS2V2JUtPkbl+okfK8i5P2QO2wHZYK9ZhtAx2ZtFA09ojCkta1os0ADsAUZdtL+mALs/1ZT02GQWDjFW1jraOrJjHGf+gG9u46Kx5q6WNjKh7dmzdBC3ZxDwG/xUjghedW7Sr1dl7L7HVTwtOHkIGtY0NaAANABwSoQvOd3vOoRCEIGAQi+qRAAotL+tqve/8AFqlFRaXWaqt63/i1XQ4JEluJKRCQqsEXOH9Sj8fMoRh/Uo/HzKFvsJ4enkuhksRzp5vqVk/WJfvnzXC7n6zL98+abWErc2WbNTT4FkR+ayNklfHUFgkdmIyA2NgP5IEFSBrVk/8A8wpCE9bL/wCRZdjGwqP3t3yN/JLsJ/3t/wAjfyT6EtbL7fhBdkfYTH/FyfK38kc2mv1uT5W/knnuyMc7sBKqKXHHSyUjJcjTJE90x/ZLb/8Aa5XQVSonKNtn2RXKsouzLLm0p/xkvwb+STm0v77N8G/kmJcWpOaukZNqbhoym4IF91tB3nRRqzGGswuTZSkVLYQ6+U2vYE62tfXcpxp1nbZ8EXXivMsOaS/v0/wZ/wBqBSS/v0/wZ/2piirTzSWaqk0bUOjBtu6VgNF3JjFFCS18jgQSDaNxtY2N9O1RaraTSV/8D1sbXbHeaS31rZ/gz/tRzV/75P8A7fyUduIsnxaOCF7i1rJM/QIBcC0aEjW2u5Q5sUc2gkaJnbcTmxA3MEob/OymqdZtL/RF10WvNZL9bn/2/kgUr/3qf4t/JRIcZg+rjkkL5HEdJkTg0XcWi/ZqLLqPGKcROMj3PLAXPcyM2GpAHt0t3qLhXXl8D10fUkilcP8AEzHxH5I5sf3mb4j8lXUmMRslqmVJlZaVxaXsIDWhgNr9u/RSKqvLsIqamnLo5ImHR7bFptfce4gocKykk/sCrxavck82NusTfMPyRzS5/Xz/ADqupsX2Ez4J531TS60MzI/SFgXejppfenhj9FkL3bVrQAbuZbQgkfGycqWITstoliItbyUaMfvE/wA65NED/iKj/UKZpsUjlqHU93ySbRwsI7ZACN+vfvVgqqjqwdpFkamluZF5i394qP8AVK5OHMP+Iqf9ZymJCq9bP1JXZE+jo7dYqv8AXcnaenjpmuawuOY5iXOJJPinUIdSbVmx3YhKEFIVAEXOH9Sj8fMoRh/Uo/HzKFvsJ4enkuhksRzp5vqVk/WZfvnzXC7n6zL98+a44LCVuZLNmpp8CyEQlRpZVkwQhCBDVVG+WlmjjNnvjc1t+0hUs3J+Z75HMkaM5A1PotyOB/3OJV+iyvpYidJWiVzpRnvKY4dXumNSWQiVwLCzMbAFoF727QmJMAqX07obRElps8vdoS0CwG7ffXsWhR4q1Y2oivu8Cs+jZvo+eC7M8k5lbqbemHAH4KOcHqpNs5zomumjkaRc2Bc4EcN2iuihRWLqK5J0YsraPD6imq2Oe6IxRmXKQTmOcg66dyYdgtT+kBkkdqh+Z4N+D8zfwuFdI4o73UvcWojaxTMwadpf9ZH0mtGl+Ehf5FcuwWodG1gkiY5tzmBPT6eZoI7L21V3uQn3yqLUQKibB5aqCVsr2MdLM6QhtyBePL52TrcMc3DKmktFG6e/oXsLgDx3KyshReKqNWJKjFO5EqaLnFTBIHBrYmyNItqcwAVccErHsMb6qNrTGxhLGm/QBtv77HwV4kRHFVIrYEqMXvKqDCqiOobKZYw7bumc9rTm13t9hVshHBVVKsqjvInCChuEQhCqJiHehLxSJjEKQpUhTRIucP6lH4+ZQjD+pR+PmULfYTw9PJdDI4jnTzfUrJ+sS/fd5rhdzdZl++7zXCwlbmSzZqafAshEqEKomCEIugQIQgIGKi6EcECBCEIAEIQgARvQhAAhCEACEIQAXSXSpEACEXQgBEiUpExiFIuu1cpki6w/qUfj5lCMP6lH4+ZQt9hPD08l0MjiOdPN9Ssm6xL993muF1P1mX7581ysJW5ks2amnwLIEJEKsmKhCECBCEIGKhIEJCFRdIhMBUXSISAVCRKgAQgpLIAEIQgAQhCYAkuhCBgkQUiYwKRKkKBl1h/UY/HzKEYf1GPx8yhb7CeHp5LoZHEc6eb6lXMf0mX7581yuprc5m++7zXCwtbmSzZqafAsgQgoVRMEqRLwQIEiEIGCVIhADdRUMp4zI4PcAL2Y25+C4bXQGlfUh942AkuAvoN9u3cnJc4aSxgcbGzb2uolNTzMwzZvjZtSwgscbtJNyQT2arojGDhd77lTctKyJDKlrrEtLGlmYPJGX43SQV0M800TXWdE7Kbka6XuPiqqTB5YpWyULWxRMc17qZ0hyPcDrbs/rQJv6FnYZDFTU7LyZmtzaBuzLcu4G1yulUKDv+opdSqv6S5lr6SHJtKiNue+XpDgLldMq6d7A9s7CC3MDmG7tVA/A6+TMXbG785Jzk+lGG/s9oTj8IxKXKCKdjQxzbCQ8Y8l/R9nwTeGw9uMSrVfaXvOIRvlYBe3pDf2JWTRSkiORry3flcDZUEeB1vONtKIHhxIfEJXAEFoadQL8FZ4VQmhhka8R53yOddmvRJuBchU1KNKMbxldlkKk5OzjYnIQhcZ0CpChCAC6L6JEFMYJEIQAiS6W6Qpki7w/qMfj5lCMO6jH4+ZQt7hPD08l0MhiOdPN9Sqm1qZveO8yuV1L1mb3jvMrlYWtzZZs1VPgWQiEl0qrJipb6LnVF0CsLdIhCBioukuLoBB3FPRZF2FQuQb6pbo0WPYKi6TM3QXFyi99yNFiuguuguUXHalZjuhQhICO0IJRZhdC3Qub33Jb62T0WGwW6Lrm6Ehi3QSkQgYJEFCYJCIKEhQSLzDuox+PmUIw7qMfj5lC3uE8PTyXQyGJ50831KmTWom947zK5V7zeAknYx3JueiNUc3g9TH8oWXq4G9ST0vP0/k92GKtFKxQoV9zeD1MfyhHN4PUx/KFX3D93x/JLvf2KFCvubwepj+UI5vB6mP5QjuH7vj+Q739ih0Qr7m8HqY/lCObQepj+UI7h+74/kfe/sZ58TXm5v4JBAwPDhca7uC0XN4PUx/KEc3g9TH8oVscNNKyn8Fbrxbu4mcbTsAAJcbdvtulbTsaLC/D8BZaLm8HqY/lCObwepj+UJ93qe/4Froe35M4KZjXXBN0rYGtGhOrcq0XN4PUx/KEc3g9TH8oQ8PUf8AX8Aq0F/T8mcbA1rQLk2sb9uiUU7Lg3Nx7Foubwepj+UI5vB6mP5Qju9S/H8BroW4TOc1jDQNdBYbtNLLrZtykbwbLQ83g9TH8oRzeD1MfyhJ4ab3z+AVeK/pM5zdmu+x/DeP5oNOwsLbuFxa4/ruWj5vB6mP5Qjm8HqY/lCfd6nv+A10PaUDRZttdEpV9zeD1MfyhHN4PUx/KFU8Dd3cvj+SaxVtiiUCFf8ANoPUx/KEnNoPUR/IEdw/d8fyPvf7SgKLrQc2g9TH8oSc2g9RH8gT7h+74/kffP2mfKQkLQ82g9RH8gRzWn9RH8gR3D93x/Id8/aNYb1CPx8yhSWsaxoaxoa0bgBYIWsw8dGjCPol0M7WelVk/uz/2Q==%0a%0a%0a%0a%0a%20%0a%0a%0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3" name="AutoShape 4" descr="http://www.amazon.de/Integrierte-Medizin-Modell-klinische-Praxis/dp/%0adata:image/jpeg;base64,/9j/4AAQSkZJRgABAQAAAQABAAD/2wBDAAoHBwgHBgoICAgLCgoLDhgQDg0NDh0VFhEYIx8lJCIfIiEmKzcvJik0KSEiMEExNDk7Pj4+JS5ESUM8SDc9Pjv/2wBDAQoLCw4NDhwQEBw7KCIoOzs7Ozs7Ozs7Ozs7Ozs7Ozs7Ozs7Ozs7Ozs7Ozs7Ozs7Ozs7Ozs7Ozs7Ozs7Ozs7Ozv/wAARCAFaAOMDASIAAhEBAxEB/8QAGwAAAQUBAQAAAAAAAAAAAAAAAAEDBAUGAgf/xABLEAABAwIDAwgGBgcHAwQDAAABAAIDBBEFEiETMUEGFCI0UWGBsTJTcXORkhUjQnKh0SQzUlSywfA1Q0Rik6LCgtLhFmN08Qclg/EABoBAAIDAQEAAAAAAAAAAAAAAAABAgMGBAX/xAA3EQACAQICBwcDAwQCAwAAAAAAAQIDEQRxEhMhMTIzsQUUNEFRUqEVYZEiYuFCU4HBIyRD0fD/2gAMAwEAAhEDEQA/ALp1RUCpnG3ksJngDOdBmKXndRwnk+YpuTrNR75/8RSLCVq1RVJfqe819KlDQWzyHueVFv1z/mKXnlR65/xTKPEqrXVPc/yWaqHtQ8Kyp9c/4o53U+uf8Uz4pUtdU9z/ACLVQ9qHOeVPrn/FKKuo9c/5kzZKAjXVPc/yPVU/ah01dR65/wAyOdz+uf8AMVHe15IyuskDZg70wRe+qtjKbV9Z8lTUE7aBJ51UD++k+Yo5zUeuk+YqM1kwAu8aaG3t9iAybKAXgmwRef8Ac+WK0fZ8EkVNR66T5ijnVR66T5iorWTAgmQEBdNbMCbvv0fx/q6G5f3PliSj7CTzmf18nzFLzio9dJ8xUVomsC54vpcJMk3F4/oexF535nywtH2fBK5xUeuk+Yo5zP6+T5iouzmyj6zUfjp7O1d5XkG7hfTVJua/8nyxpR9g/wA5nt+uk+Yo5zP66T5iowZML/WDu+HsQWTFps8ZreF9P/Kd5/3Pli/T7Pglc5n9dJ8xSc5n9dJ8xTTQQ0Am5SlUurUTtpP8lipwa4RznM/rpPmKTnNR66T5iuLIS1tT3P8AI9XD0R3zmf10nzFHOKj18nzlNpLp66p7n+R6uHohznFRf9fJ85SGoqPXyfOVwk170a6p7n+R6uHoi9oHOfRRue4uJvck3O8oXOHdQj8fMoW4wrvQg36LoZPEK1aeb6lNIP0if3r/AOIrmy6k6xP71/8AEVysTX5ss2ayly1kCEJVSWCIS2UOav2Lao7O/N8v2vSuAezvU4wc9xCU1HeS0oC520eYjO24NiL6hR46sGonY5zckeXKb77i+9Cpyd9gnNIl2QoM1fJGxpDGtJvoXB39253DvClRytMMb3ua3M0HU24KUqU4pNkY1IydkOWKW1lFrKzm8TDE1r5JXiNgJ0ue0pYql8cY59soHl2UWfo/vHFJUpOOkDmr2JNkWUcVsLR9dLFGS5zQDIDexsuue0gL2mpiuz0hnF2+1DpTXkGnH1HkaJplVTyOa1k8bnOF2gPBuO1dCeHNlErM17WuLqLhJeRJNPcdoVXLik8NbLHlidFHIyO1yHnMBqPipNPiVO6GDbTxslkja4tLrbwrXh6ijpWKlWi3YmaJVG+kaMgO5wyxaXXvwHFJ9I0ROUVMd7E+l2C5/BV6qp7WS1kfUkoson0pQbPac5Zl3X19q6ZiNHJOIGVDXSHcBfXS/kh0ZryY9ZH1JFkG90qRVkwsUiVCBnKRdeCQpjLvDuox+PmUIw7qMfj5lC3mE8PTyXQyOJ50831KaXrE/vX/AMRXK7lH18/vX/xFcELEVubLNmqpcCyDihHFLxVJYwCqaxk+2q4mU8r+chmRwHRGljc8Nyt0iupVdW72KqkNNWM8+gqXOlDY5XSuLm5zZrW3kBBuNTprv7kCgq3yPeKUhjoRGGEjoOLCL+G7xWhQAunv0vQo7tFeZRx0lVIxl6ZzcrWtN9DpE8dvaQE7ieHVNXSUjIowXRt6QJ7h3q4shR75JSUktxdSp6t3RTNoKmHDKZoizyU8+0MbTvFzoPAqM7DqkyPn2NQGS5wImvGYAgb73ABsd2u5aMBLZKOMmm3beRqUlN3ZlqiKWj51miLzIx1gHAlo2hIPjfgiSGWpqo444nh0QebscLvAmBNu/fv4rTPgikc10kTHuZq0uANkMgijc57ImNc46ua0An2q5Y5W3bTn7tt37Cqw+nqIKtr208kTJA4zOkcDm1Jbu4668NVGZgdU3FudXjyCbP6Rva9+xaGyFT3yom2vNWOul/xKyK+Kgb9JVVVJA0ucW7J5Fz6Nj7FXOwyrtHGaUSsBjc4l4+y0gt/rtWhQowxc4lUqEWURoa90JY2EtzROYc0gPR1yNPaQePYV3W4XUVUcjA0dOVzgSdwMWXzV1bVLZS77O90kR7vDzKWKhq3yulkhbGXAiwfe31Yb5hFHhlTBsA9jRkna91ncBHlP4q6sgqLxlRqw1QitoiTilRZch0CXQlskTGJokS6oQBc4d1GPx8yhGH9Rj8fMoW9wnh6eS6GSxHOnm+pUS/r5veu/iK44LuX9fN7x3mU2dyxFbmyzNVS4Fkc7WMfbb8UbWL1jPisDMbzOve1/5pG5b7zbtXtLsZNX0/g69T9zf7aL1jfmRtovWN+ZYEWvqSVydbWcPgn9FXv+A1P3PQNvF61nzBKJ4vWM+ZeehpN+kLdxCG3bc5vL80/oq949SvU9CM8frGfMk5zBe22jv94LAgEuuHi3sulIsb5iPgj6NH3hqF6m8NZTDfPEPa8IFZTH/ExfOFgHCztTbwS5he1954BP6ND3D7uvU3pr6MGxq4AfeBJ9I0W/nkH+oFggRmNybILm2GpBR9Gh7mHd16m9+k6H98g/1Aj6UoP3yD/UCwYyNbvKdaGZt+nej6NT9zE6C9Tb/SdDa/PIbffCT6UoP3yH5wsPJlINjp4JsGx9IW9if0an7mCw6fmb0YnRE6VcR9jwk+lKK3Wo/mWGbr9rXusug29tdx4p/RqXuYOgvU2xxahbvqmfFcnGMPG+pb8CsU+MD7RPgFw4WN834BH0al7mCoRfmbc4zh4OtU34H8kn03h37yPlP5LEF4J3nd4oBbfiUfR6PuY+7r1Nr9OYdr+k/BjvyU6ORssbXsN2uFwe0Lzvom9rre4f/Z1P7tvkvPx+ChhoxcXvK6lNRRIJSJUi8oqLrD+ox+PmUIw/qMfj5lC3uE8PTyXQyOI50831KibrE3vHeZXHBOTdZm947zKbWHq82WZqqXAjBZdpVZHPEYLtXG9h8Fb41yaqMEp4paqqp3GbWNrC4lw0ud3eFTyEbZwPafNbrlqyOQ8nmStLo3tLSAbb8i3dNfpRbXqyp1aaW53+DA2HCy6bTyyRySsZmbEAXEfZBIHmQt23ktgTOUz8DLap7pIs7JdoLR6X7NVzSUtFR8gcTElLtHMqRHKQ7KZLPbl1toBfd+anoshLtCDS0E9tvkwRHs1Q2xdbtWzpeScDYMLZPSTVBxEZpJmXAp2m2W1tONzdMz8nKXA8FqMQrIudysqzTsjLi1gAJ6RsQdQPxCNFlnf6O5bzLXGawF9FJw6idX18VGwtY6Z4aHO0Autt/wClMGj5U0uHCnlMNRTumJdMdOwC1rW1333qDFS8mpsQp8Mip5nVIrTDLme4B7NRfQ6a2tx01RokHj4Si9FPdfL5MximHuwzFJ6J8jJHQuylzDcFROJIHG63UnJKnirsZmhp5Jaehytp6cOcc7ywHXW9hdOYfyWoH4zQMqqY7OupjI+Evc0xPaBcDW9tdxRogu0acYbduz/VzAgk6BpunaqCaimdTzxmOSM9Jp4X1/mtnhjuTjcYoaWmopTWRVpYXSOJDm62d8bWH9GRU4NS47y2xAPo8sdG0vlyON5nWFgddPDsRog8elO0otK1zz/Pf2K85M8n4eUFS+AV3N5mNzWMWYEX4G418E9juDNpsBo8SNO2lnkldFLACbcS0gE6aBRMCq3YdJUVcR6UIjeLd0jbjxUUrPaXVKzqUHKlse4h4jQPocTqKGQgvhkLD/m7D4q7xvkezAsIhrp8QL5JrNETYdL2va993grzlXh9P9OUvKGKz6WSn5w6w0e5oGX43YFKxSidjPJnk5TPef0h8Yc4b7ZLk/gVPROB46TVOSdl5nmQI7dOy6scEom4nicNDttjtnZQ8NzWPsuFqa/kzTNgxeLm0VIKTKaN+fpSAXzA663t+Kliiw7AeUOB4XHRxvndlklqCTnLjcaa2todFFRL6mPjKDUE72fS9zPt5PQmsxWCoxKOF2HtOQuH60i+4X7u/es3KCT6K9EZh1HXY5ynFXTtldA0yRON7tJafyHwVdyUocPxDnFbVUkbKChpxtXFpBkfa5JN+47u5NxuQp4xwi5Su7W+V/soYcJo5OT0uJOrmMqGSBgptLuGmvb3+Cq3+loPxWwZQ4fPyFxDFY6NjJ2VX1bgPRaXtsO/Q2VxNh+E0/KDCKJmE0xZXQEyFwJI0vprolokljtByum9r9Nllc81BPS0W7w0/wD62m923yWW5Q0kOHY9W0kLTs4pDkF9w3gLUYZ/ZlN7pvkvB7ZX/HHM66klOEZLzJJQlSW1WaOcucP6jH4+ZQjD+pR+PmULfYTw9PJdDJYjnTzfUqZusTe8d5lccF3N1ib3jvMptYerzZZmqp8CyMG5hkqi0ZQS4gEusPidFt+VU9HWtwU01dSymldllAmFxfJrrw0WEqABUy2/bPmuGaW/Nbum/wBCOqrhtbKM72sejyYjQD/8gx4lz2n5rzexk2gsDYi3xUOOpoqjkzjOHmvpopX1ZkaXv0LczTcdugKxBdcAHzXLibC/81PSOZdnrZ+rdb4NvXT0WP8AJ7D3QYtHRVFEzZytleWZm236b9107yewh+JcnKuKkxCKdslT0oqsEtaBuNhqHHQ+xYM3FtPZqrCPFWOwyHD6mlMjIHuex0cuQ9K176EHcncVTByjDRpvzv5bP/ZtIYq7BuWEOJY/WwmN8L2sla7oiwtlAtpv81m6Oang5bCqdOwU7asy7S+mXNfs7FV1OIuqIIaVkexhgzFrc5cbu3knTXQfBRBe5119pSbLaOFkk3N7WrbPQ9EOPYXV4jjWHy1sbaXEGtdDOL2a7IGkHs3D4Kq5Ny4bgfKCOSbFI5mRscHyhrstyNA3S57TwWPzdu/uJ1XVxYWNjfXejSEuz4Ri4qTs1t3FzSVcFFyuiq3ytdAyqzmRoJGW+/d3rSs5QYZQcrqyZ1Y2ajxFha90bTZmgAvp97d2hYJscr3dCORw3CzSnPoyuyBwpZsp/wAh1S0rDq4ejN/qn5W8iXitDh1G7JSYi2tc5+jo2kNa3vvvO7d2LqgZSjD64TVkcMkkbWxsc1xzEOa7gCBoFAloKyFpdLTysb2uYQE30zfiPaUrnRGMZQUFO/4NFVcoZKnkfSYOXZXxSnaON7Fg1b5/7VezcpsKiwXCIaatEtRhr43Obs3tD7Ns4Akd/FYIOcBfTv1K46diTbTvKekymeBpzsvu3+TUco5MCrK2XFqSufJJPZwphGQ5r+0k6W4qznxzB8RxfCccnqnQS07QyaDZlxBBJuDutclYPKbD8yuwXNAtbf2lGkDwMXFLSey6/wAehuaflHhMWLY3Vumk2eIR5IxszcGxGqgOxrC4uSMOCUtQ+GSV4fVSbInNxIGuvAewLKPcXm5AuFw513a8e8p6QlgKd73fl8bjXnHMIbyVxDCIXSMM0+eK8egaHNtfvIb+Kl1XKnCpceweta6Ux0MRZJ9XqTawtr3rCg6HtPBK5wygXOh70tJh3Cne935/KsW3KKsp8RxurrKckxzOzDM2xHD+S0mF/wBmU3um+Swj99gTbxW7wrXCqX3TfJeD2zy45ltSChTjFeRKQlSa3WaOcuMP6lH4+ZQloOpR+PmULfYTw9PJdDJYjnTzfUqZesze8d5lNlOTdZl947zKbWGq82WbNVT4FkefVFhVTa/bd5rgEZbntT9UG88mBJvtHeaZDgBoVuqfAj1FuAZbC2nwQ7La10rTusT8UupNyfNTGcZrW1OgSF28nsSuaSbX80rQSbZtbdhTHsSuLYZtwv4KRS0lTWTmOmpnSutezWjQdt9wVph/J92VlTiGZjXC8cDT9ZJ4fZHefAFXM1OI6M7VobExt+bQ+h48XnvP4KLZ42J7TUf00tr9SipsGgytdM81D3aGKntYHvedPlzK1gwtlxkoqaEDTpM2rjrxzafgkjonTvc9zrMb0Q27gARv0BH43TxlnpmgRHatA6Qde/gePn3Heh/Y8aeJrVHebZKdFUOAYaypyjRrY37Mf7bLh2GxzPG0MrwPWSud/NOUmIRPdkOjvStfgunzmFhkecrRu0uqmRSTIboIaV5yT1EAG8snc3yKh1NXBUOAdUsnsMg20DZDbudbNf2FXtByfNTKK3FSXE2dHTX6LR2utvPctNAWQtayOJrG9jW2Cg6qi7LaRafkeXOpsNnjBMToXbiad+YfI7X/AHKPNgU5a59DIyuibcuMWjmdzmHUeS9Rr8KocSicyogYXH7bRZw8VhK/DpsFxMQyyvLHawztu0kdlxuKshUUzpo4yvR3O6+5lgbfkut4vlufBaauhhrW/pUZD26NrYm2cfeM4+0a+1UdXTT0Tg15BaekyRhu147QRoVbvPewuPp19m6XoRjYZRlHfuXG43sD2Jy7u38Ny4JcXaO0JQegJmGU3aB8EEtt5pQSL6pb6ak2SA4Lmk2/JbvCf7Kpj/7YWG9HUErc4T/ZNN9wLxO2eVHM5sRwomXSJUizJxlxh/Uo/HzKEtB1KPx8yhb7CeHp5LoZPEc6eb6lTP1mX3jvNNpycfpEv33ea4WGq82WbNVT4FkYKs0rJwD/AHjvNRxe3apNawGuqNQPrHeaYDW2HSvdbqnwLI9RbjgE9gXZcQRYILATv4oLWgjpaKZLYLfObAdI9gWhwvDBQlk0kTZK1zc8cbhdsIO57hxPYPEprA8LAZ9ITRh9zanjeDZ7gNXHta3j26BaLDsKmrnuk2pZA5xL5d75XcbX3e34KMpJLaZ/H4xyk6UN3mc08Qic6R93yyaySP8ASce1PysEjCLggjd2qwdybpnM6M1S11tCJN3huVY+OTD5xTVbrvdfZyWsHj81SpqW48rcRJ6WolN2ymME65WA3PE6kJqNj6d428khbmytJAAJ4XGunirRxs22a4TuGMbkNRI3Pt3dBtr2aOPxUnOyBQuxmOOFjXfVhpcTcD+u1cUrW1eOU9OdY42umc3ty2tfxIXVW1kVdIyPosytOXs0SYRpyjad16WQX/6mKDexsm1ZGglkZEHSSEBrRcqsibWYlKKiWd0EJ/VxxkguHf8A12+FPyncMSnZHSYvYNveGI6XFtC4KvofpiimBoakySBuY00shfoDbfbQHhqFCFP9N77SDltNS6ir6Npkoqt0jW6mKQXXM4peUmFuheGR1MZu0OcOi8bvDen6GtknpWSzRGCSRmcwkEu9gHb4KrqcAp8TrzURSh4ls4t3Bo4nS2pSja+0bXoV0MpZK6lqGBlVHva8A8OCaloZtlK10RlpnG7orgOaf22d/wCB49ouccwQtpY5IIpJooh0mM1lZ/mYTv13t48LKqpcRbEGx1E7ZY3HKyZjSA49hB3HtBXTGWkrorvZmaraOSika02fG8Zo5BoHt/rQjgdFE1vutrwW0xGjgliLHOAhlN8wH6l+4O9h3H48FkKunlpamSCcFkkbrOBFtVNbTT9n4zXR0ZcSGLE3uUp0sCQjKN99yUjWx7EHpASbrb4Mb4RT/d/msQYyTvFlt8EFsHpxe9gfMrxe2eTHM5sRwonJEtkELMHGW+H9Sj8fMoS0HUo/HzKFvsJ4enkuhk8Rzp5vqVU/WJvvu802V3P1mX77vNcFYarzZZs1VPgWRg60jntTcC+1dw70zYOANk7XtH0hUi/967zKYDtLXG9bmly45HqrcKdCNVMw2hfiWIRU0dhmN3G2jRxJ9gUQAkXu3Rark1TOgwqerc0GSpPN4j2D7R+CsbscmOr6mi2t5Ob9bFelaTEGbOnaNMrO0953lX7cRhhbHT00JcWANaN1x/QVY0thcHMAAbwG7dZd4ViTIMQ5k6AZpNWSjpOaNL5rDQd6pqK6MmnbeWQqamajMz5DSHSxyXAvwN9fLemvoiathO1xF5dI3oua3MB36q3z3aGPZdxHSAFwuYcjBkYLAEiwXLpW3ErbDLz4Hi7HbJogkhAA2mbVw3bu1XfMxAxrIDmDWhvS3gDRTZZGh7WuIHHU2C5aA85mG4OrSN3sUnNyW0lHYZl0m1kle6N7Hl3ovbYhMxxZpDq5oyltweB3hOY5SVlPi/0g92ale1sRaN8ZvoT7SVzHtZSWU8T5ni2bLwV3lsJp3W0DSRCPJE3Jb9kblMwuvhEThUyRwVEFmyXs0SDc11/68FGq2VeHQbatgEUV9Xh4NvbZRZHU9TZ5jZIGi4JF1F7VtJJaW401RUUtNAK2olaxkWpeeGqkxsp5b1EbIiXtHTbbpD2rHYZBT4tVOhftH09IQ7Y5ugHE9ngVqYuhYZjroTZUyio7CLi2TWbukBfuVTjHJylxKOSWGNkdQ7Unc2XTQO/PeFZi4cLnQcV06wbc3AvoU4ya2oqlG5h427FhoakOIvkGe99N4d+Pt8qjF6czUectO2oiIpXby9h9Bx/h8B2rYcpKcTUbqnLZwdlLnacdHeB/AkLJ08m3qWRT3Zty6lmuN2Y2BPscAfBdsHpK46VWVCrGa8jPtO8DRdW6QvwHZ3pZ4jTzSQvJzMcWmy4BF79IABSNpGSlFSXmOFx0Go7dCtlgX9jwew+ZWJ077BbXAf7Gp7f5v4ivF7Z5KzKcRwosEiXwSFZc4i4w/qUfj5lCXD+pR+PmULfYTw9PJdDJ4jnTzfUqp+sS/fd5rhdzdYm++7zXBWFrc2WbNTT4FkYTECefVI/913b+0o+oFr7lIrwRiVQBa21fw7ymA1zT3HsW5pNauOR6sdyDV3HzW7pqd0FLQ017BlPtHfeefyCxVNG91QxoFyXAar0aoaznsjNbsaxo8GhSbueJ2rPbGJAqHPax1nNYbaOdewVzh2Gtwym1O0mk6T5Tvef5AcAqqsDdi8OByltytXYCIMNiALXVVR7LHjbmQHPsDmuGnS4K4idIyIMicW2/aF/HVPzMsR0r24FN52tcA4tN94J1t2+xUlvkIRm1ec7ibE37/wCvgn2SNDAy2VzdQCoQqInfWMBcyxILRo4X1Vfi2ISxs2UALZH5WgR2c85j2W7Afinotidi6rsKhxqJtPLK+Oxu1zTpfhccVS0FPUYdj5wqpaA+p/Vyt3GwJ8h4FXWDSVrKNgrWRMnBDQ7Ncu73cL+z/wAKynoYnmCqmIM1M8uY+2ouLEKcLaLTKZTaZnIcRocTdV4bUMcGtaWyCcBml7HW+u9U0/JGvp6oU9LWNbQPJ+sfq9g7O896t5eS8FTjlRXVrjNA+QvjpyBl1Gubt46Kf9L0MeKtwl0zdu5uYN4NHYezuUb6L/QTTKmjNBR4j9DYewGWOMySuAuRa3pHifLRXUERde4smIMFgo8UkraaMMdOwtlaNxN75h36eKsGANNgLAqqW13JKTsMsJa8scd+7W10PAMt27wNSAui6Ko1a7MwOOrTuIuDu8Qu2hrW23JpCv5lbjtOyTAq+MC/1DiCb3uBff4LAvz1FA6WRt5KljZM+t83HxuL+K9Jrw1+G1LTYjYuGnsXn2H0LqyjoaJucGRwuQLloPpG3sXXR2IrnvK7Hg04gJ422bUwsmsO1wBd+N1Xi+mhGiucUoJX09GKVr5jDt4HFovfLKbHT7yrvoyuJH6JNe3qyh1IR2Nmp7PqKWHjd7hjK4u0327NVssA1waD/q/iKygw3EQSOaTf6ZWrwFj24PC14Ic0uBBG7pFeR2tOEqK0XfaX12nHeWCQpULMnGXFB1KPx8yhFB1KPx8yhb7CeHp5LoZPEc6eb6lVN1ib77vNccF3N1ib3jvNcLC1ubLNmpp8CyIdCxjmTEsaTt5N4/zFStmwbmN+Cj0GjJffP81LunVk9N7Sx7xGsaXAZRv7FIrJGjFKkAi4kGn/AEhRn6xu9hRXGN+IyPZJZ0rY3DTtAAO9e/2PK9OS+55WNT00zsGKSshjlJLXPFx+K0oOY3O7sVZHglEKbZzM2zzq97iQb93YioZiVPC0UMjKgjTJObG3tH/hepNqWxHGiymh2jTuN94vZMc1AZvAI0DmgXt2G/BO08rp4WyOjdGSOkx29p4hdkDKSXd9zwVSdhEJtDD9lufW4LyTbt3pquqWYZTPqGQtmlaQB9locdAn5a1ly1hubbxqoNUXVdO+JgGW+h9IXvpc/DcpL7k7XRB+nsXF3OgpHN35LOv8bq+wbGH4zROIpzE+mdkezPmuLbwbaqnp8JfUBwlqLEb2Rb7e1XFBSxUbRFSNEbb9Kw1ce0nipSlFKxCcPQkOaS45mZyTu0IC5bRQxkvjgjjdJq8sOW/eQN66f0XuY7Q34FLlZYkg2PeudSsJrYLHHljax0hdYf13qPWTEQytpZIzOGnLndYA95SytY67AwPA7RcKLVx7aAsaRn0yhx0KkntJqLImAR1VHQyQVrcpbIXBzXB2YHXh3lWpnjHpZtToAwnyCzc0ToZWwRl75zoQ02a2/ZxK6a2XazCKrlLKcEuc77RFtBr2nf2K7Ru7i3FjjuIxRYDVyMJu6IsFwRfNpxHes/ycu/FaVkDLiBh2p1s0WsPipGKUdZiEHMmVRcZGMliEpIBN9QT8bf8AhWmAYZ9D4Zs5cpqX3fM5p3nsHcBorFaMSFm2VbXMNcWx6MFRUi3ZYt/ndSuKrMKc+SGjfLfaPilmfcftyEj8ArMrLdqv/sPI9bB8oCotB1d3vZP4ypKi4efqZO6aT+IrgjwP/B2rcySUFKVyqwLmg6lH4+ZQig6lH4+ZQt/hPD08l0MniOdPN9Sqm6xN7x3muE5P1iX77vNNrC1ubLNmpp8CyI1ENJvfO81JUek/vveuUhFXjZZLeKoFS6O9DLM50ZdemLm6ZXMN2/EKddRamnfUMngaAXOAnh0v9YzeLcbt8l6nZFXRquD8zgxkLw0vQucPxYSzczrJGMqLXYQLCZv7Tfy7laXsbeK8+niFVTNkF3C19D0mG2hb+XFWmC8oKtlXHh9c3bsey8VS0akDt/q60U6TtdHm38ma4lwAcBftCblifK0FsmgN7IZPE+1ntPdddOuNQ3U8QuZ3TJEbZMa6xYc28X18VzMLG7tWk2Gn9f0E+6z+i6xB4DQpmWKRjCacte4C3SGrb9qd2TTHqZwa0gOJudD3cBqnM2zkDy6wJtquYmt2bRJ9W/jfcVxUFtPC+bNYRtLi47gP5qt7WQbQ3iuJU2GUzqmplDf2R9px7AFIo6yCspI6mnOeORoc23kVisH5L1WMTjFMdnmfG43jgkcQXDhfsHctpBDHTRNigiZHGNA1jQAPAKc4qOxbyCuxXscGgZgAPsgcU23oya2ufiu5Xg2aHtDvauMoYAS7W41UEWrcPGGN46TAdLZuNvaobsGgbSvhgkkjbIQdDe1tRvCfLptqMuQsN7jjZPOfYtcPRtr3aK6LK2jMcrGz4RQx4jSSDbsLIW3ZoAqOTlli/NhT8zgM8nQD23Gp0Fh2rQcui76AY/QjnDLgnXeVlcJi2uLc8kadjh8e1ItvfuYPbfyXVDRcNJlbclKyNMyJkdTIGejExlO32MH5kp1NUsRhpmMcSXek4k3u4m5/FO3WIxVXW1pSPdow0YJCFRMP/Vze/k/iUsqHh3o1AP7w/wA1XHgl/g6FuJaQlKuSoCLrD+pR+PmUJMP6lH4+ZQt9hPD08l0MniOdPN9Ssn6xL993mm05MP0mX77vNNrC1uZLNmpp8CyGKYG83vCn0xTelN7w+QT6KvGyx7wXErXFrXxm0sbg+M94/Pd4pxLbRRhNwkpLeiuSUlZlZUybGojcy4o6m74muH6t1+kw+w3+KRzXwQP2bj9acxZusD2HgeKlSwwtbK2oNqWYh0lr3Y8bni349yrJX1YqzQvieyYuAuwF4yn7Q7rahbbC4mOIpqS/yeLVpuEtFnGHMxGKvbVYZnqXPOpO547H66HX/wC1uIHTupmvnpzFJbVjXBxHd2FNwU9NTUrKeBhjZGAG2BuO9dMr9m8Ry5gSbNflNnH80qk9PyIRi4jj3xSDYyOBcW5iyRlzb2KNBiVFNinMTLepyFwtm3X1Fzu1TlXStqp46mOaennY0sEkbRq02NiHAjgo8GFUNPUtqGRTbZrCzPYkuBJcb6WuSTf2qC0RtMtRo6z+kOB7E46OPZOvGHC2otv/AKuojKrN0djM0jQF0ZAKabI7ah7qcuseLRcewk/15wa2itdEyTp2LTcHs3IDRaxFx3lQp5mCYW6Lj9kylunsHHvsmnuhMZ25YWt9FgOYnxP/AIt2qI7OxZnKDe4Hio16PNla1jyODGZre2yiB+XRuy7o2gn8eO5S+cxDc9ni8BG4dirmx/A6KrfTEMgmccrs0JZv7Tbd3qbFFE4vnpmNEZYHRvDyGm47ezj4Ki5T4Z9PbF8UlLBLEHNLpJbktO4ad/muMcxqLDeTbKCCpE1UadkFoiSNBYnu0B/BdEUnaxW2/Mf5X1Ef/psQPqGTTvkjIYHAuc6/AD8lGoqAUVPFQ2AlaRNWEa3kI6LL9wVVgOEikDMWmizyuNqKJ4vc+tN+A4f/AEtDDFsY8uYvcSS553uJ3lcHaWKVGnqovazowtJ1J6b3DiQoQbLKnsiKHh/+J/8AkP8A5KYVDoNDVf8AyHeQVseCRJbmS0iXgkUBFzh/Uo/HzKEUHUo/HzKFvsJ4enkuhk8Rzp5vqVc3WJfvu81wu5+sy/fPmm1ha3NlmzU0+BZDFN6c/dKfIKQo9MenUW9b/IKQNyKvEWPeG9CEFVEQIBFjqCo3VGtY6UxxsN4Z9+xv9l/bH5KSjeLHsXVhcVPDzut3mU1aSqKzItZytgwyQQ4hhs7Jct8zA10b+9rr6hPv5UUgY1rsNqHZw3ohrNL2I3m3jwUWoog6mNOYRU0n7u51iw9sbvsnu3KlOF1dPUwyYfPNX09O4PdSPcdpEOws/m261WGrUMQrxe08etCrTdmawY9TkBho5Gu6IyuA3HS99QRc6kXsotRygbA0P+hnSAkWIc0DW1jrw138ONlT0M9PUtDNq0CE5nNbE2NmmpJYL23bzYk6BTsXkeyknDAImUsZyzh5vtBu1IsdbfHfwV7pq+4q0nYkzcobOiEWCwzGR5aCJQLaXvq21rd+ltbJH4vMyEyMweneLNs2J2a5c4tA1aNbgqgpq11TLKZpGgzMa0WiBdn3jUAXDhqCdOCuwZXxmaluI8+ZrWnpWsRfcLEWcN50vrdEqaXkKM2xqXlNOypNOMEp55GyCE7OfRjzwJLfx3J6PlZVCoZDHhEYDhcOExt7PRvfsHHgoNSyTnNA4NrY4A4ZNjGzYBp1cczXE3tc3N9QomGS1dTzlk2WaFmUtLQ5r2kA9G1t+traa7t90auNr2Fpu+81DsflbJFGKYPMkjmgh4y5Q0Evvf0bHfp7FUv5c1OTaQYYJ4zJsxlkN7ndw424JySJryWz1EQlc4NdkuYn3GZoAII3HQEWPgq8vq6wzxUj6irqJWiMiVzMtM0HUkt6IJ4WOlvBJQh5ok5S8iwm5bVlNT7aTDIyBa4bOeN7W6Oo03i/BSTi1VidBFNX0zqOCR146Vr80lT2A6DK3tUKhpI6ZrW7RmI1EZAactoIiBYXNrvcOF93cp7I3CR00sjpZn+k93kBwHcvPxWNpUFaO2R1UcPOptluEjZI6Q1E5aZnixy7mDg1vcE6hBWXqVJVJOUntPWhFRVkIhCCoEwUOhFn1Xvz5BS7qLSfrar33/EK2HBIktzJJSFKkKgBcYf1KPx8yhGH9Sj8fMoW+wnh6eS6GSxHOnm+pWTdZl++7zTacn6xL993muFha3NlmzU0+BZEal/WVPvf+LVIUekP11X77/i1SEVeL8dCx7xUIuhVERUiEb0AKmZqWGexe3pj0XtNnN9hGoT3BClGcoO8XZiaUlZlbV4aagjbwxVgG57js5m+yQb/ABCrpcKihnbNFUT0727mVsJlZbX7bCbLRoXqUe1q8FaW0454KnLdsMycNxDa7SmkoJHCwDYJ26AHjmI71KgfyjijY1+FvsyIxtdHUxn7Vw7Uk3HbdXMkMUwtLGx47HNBTBwvDybmhp/9MLtXbUWtsDneAfkyjkpMaOLmrkw6KKGU3kYamNoddtrk338dBv8AiifCX1NS2V2JUtPkbl+okfK8i5P2QO2wHZYK9ZhtAx2ZtFA09ojCkta1os0ADsAUZdtL+mALs/1ZT02GQWDjFW1jraOrJjHGf+gG9u46Kx5q6WNjKh7dmzdBC3ZxDwG/xUjghedW7Sr1dl7L7HVTwtOHkIGtY0NaAANABwSoQvOd3vOoRCEIGAQi+qRAAotL+tqve/8AFqlFRaXWaqt63/i1XQ4JEluJKRCQqsEXOH9Sj8fMoRh/Uo/HzKFvsJ4enkuhksRzp5vqVk/WJfvnzXC7n6zL98+abWErc2WbNTT4FkR+ayNklfHUFgkdmIyA2NgP5IEFSBrVk/8A8wpCE9bL/wCRZdjGwqP3t3yN/JLsJ/3t/wAjfyT6EtbL7fhBdkfYTH/FyfK38kc2mv1uT5W/knnuyMc7sBKqKXHHSyUjJcjTJE90x/ZLb/8Aa5XQVSonKNtn2RXKsouzLLm0p/xkvwb+STm0v77N8G/kmJcWpOaukZNqbhoym4IF91tB3nRRqzGGswuTZSkVLYQ6+U2vYE62tfXcpxp1nbZ8EXXivMsOaS/v0/wZ/wBqBSS/v0/wZ/2piirTzSWaqk0bUOjBtu6VgNF3JjFFCS18jgQSDaNxtY2N9O1RaraTSV/8D1sbXbHeaS31rZ/gz/tRzV/75P8A7fyUduIsnxaOCF7i1rJM/QIBcC0aEjW2u5Q5sUc2gkaJnbcTmxA3MEob/OymqdZtL/RF10WvNZL9bn/2/kgUr/3qf4t/JRIcZg+rjkkL5HEdJkTg0XcWi/ZqLLqPGKcROMj3PLAXPcyM2GpAHt0t3qLhXXl8D10fUkilcP8AEzHxH5I5sf3mb4j8lXUmMRslqmVJlZaVxaXsIDWhgNr9u/RSKqvLsIqamnLo5ImHR7bFptfce4gocKykk/sCrxavck82NusTfMPyRzS5/Xz/ADqupsX2Ez4J531TS60MzI/SFgXejppfenhj9FkL3bVrQAbuZbQgkfGycqWITstoliItbyUaMfvE/wA65NED/iKj/UKZpsUjlqHU93ySbRwsI7ZACN+vfvVgqqjqwdpFkamluZF5i394qP8AVK5OHMP+Iqf9ZymJCq9bP1JXZE+jo7dYqv8AXcnaenjpmuawuOY5iXOJJPinUIdSbVmx3YhKEFIVAEXOH9Sj8fMoRh/Uo/HzKFvsJ4enkuhksRzp5vqVk/WZfvnzXC7n6zL98+a44LCVuZLNmpp8CyEQlRpZVkwQhCBDVVG+WlmjjNnvjc1t+0hUs3J+Z75HMkaM5A1PotyOB/3OJV+iyvpYidJWiVzpRnvKY4dXumNSWQiVwLCzMbAFoF727QmJMAqX07obRElps8vdoS0CwG7ffXsWhR4q1Y2oivu8Cs+jZvo+eC7M8k5lbqbemHAH4KOcHqpNs5zomumjkaRc2Bc4EcN2iuihRWLqK5J0YsraPD6imq2Oe6IxRmXKQTmOcg66dyYdgtT+kBkkdqh+Z4N+D8zfwuFdI4o73UvcWojaxTMwadpf9ZH0mtGl+Ehf5FcuwWodG1gkiY5tzmBPT6eZoI7L21V3uQn3yqLUQKibB5aqCVsr2MdLM6QhtyBePL52TrcMc3DKmktFG6e/oXsLgDx3KyshReKqNWJKjFO5EqaLnFTBIHBrYmyNItqcwAVccErHsMb6qNrTGxhLGm/QBtv77HwV4kRHFVIrYEqMXvKqDCqiOobKZYw7bumc9rTm13t9hVshHBVVKsqjvInCChuEQhCqJiHehLxSJjEKQpUhTRIucP6lH4+ZQjD+pR+PmULfYTw9PJdDI4jnTzfUrJ+sS/fd5rhdzdZl++7zXCwlbmSzZqafAshEqEKomCEIugQIQgIGKi6EcECBCEIAEIQgARvQhAAhCEACEIQAXSXSpEACEXQgBEiUpExiFIuu1cpki6w/qUfj5lCMP6lH4+ZQt9hPD08l0MjiOdPN9Ssm6xL993muF1P1mX7581ysJW5ks2amnwLIEJEKsmKhCECBCEIGKhIEJCFRdIhMBUXSISAVCRKgAQgpLIAEIQgAQhCYAkuhCBgkQUiYwKRKkKBl1h/UY/HzKEYf1GPx8yhb7CeHp5LoZHEc6eb6lXMf0mX7581yuprc5m++7zXCwtbmSzZqafAsgQgoVRMEqRLwQIEiEIGCVIhADdRUMp4zI4PcAL2Y25+C4bXQGlfUh942AkuAvoN9u3cnJc4aSxgcbGzb2uolNTzMwzZvjZtSwgscbtJNyQT2arojGDhd77lTctKyJDKlrrEtLGlmYPJGX43SQV0M800TXWdE7Kbka6XuPiqqTB5YpWyULWxRMc17qZ0hyPcDrbs/rQJv6FnYZDFTU7LyZmtzaBuzLcu4G1yulUKDv+opdSqv6S5lr6SHJtKiNue+XpDgLldMq6d7A9s7CC3MDmG7tVA/A6+TMXbG785Jzk+lGG/s9oTj8IxKXKCKdjQxzbCQ8Y8l/R9nwTeGw9uMSrVfaXvOIRvlYBe3pDf2JWTRSkiORry3flcDZUEeB1vONtKIHhxIfEJXAEFoadQL8FZ4VQmhhka8R53yOddmvRJuBchU1KNKMbxldlkKk5OzjYnIQhcZ0CpChCAC6L6JEFMYJEIQAiS6W6Qpki7w/qMfj5lCMO6jH4+ZQt7hPD08l0MhiOdPN9Sqm1qZveO8yuV1L1mb3jvMrlYWtzZZs1VPgWQiEl0qrJipb6LnVF0CsLdIhCBioukuLoBB3FPRZF2FQuQb6pbo0WPYKi6TM3QXFyi99yNFiuguuguUXHalZjuhQhICO0IJRZhdC3Qub33Jb62T0WGwW6Lrm6Ehi3QSkQgYJEFCYJCIKEhQSLzDuox+PmUIw7qMfj5lC3uE8PTyXQyGJ50831KmTWom947zK5V7zeAknYx3JueiNUc3g9TH8oWXq4G9ST0vP0/k92GKtFKxQoV9zeD1MfyhHN4PUx/KFX3D93x/JLvf2KFCvubwepj+UI5vB6mP5QjuH7vj+Q739ih0Qr7m8HqY/lCObQepj+UI7h+74/kfe/sZ58TXm5v4JBAwPDhca7uC0XN4PUx/KEc3g9TH8oVscNNKyn8Fbrxbu4mcbTsAAJcbdvtulbTsaLC/D8BZaLm8HqY/lCObwepj+UJ93qe/4Froe35M4KZjXXBN0rYGtGhOrcq0XN4PUx/KEc3g9TH8oQ8PUf8AX8Aq0F/T8mcbA1rQLk2sb9uiUU7Lg3Nx7Foubwepj+UI5vB6mP5Qju9S/H8BroW4TOc1jDQNdBYbtNLLrZtykbwbLQ83g9TH8oRzeD1MfyhJ4ab3z+AVeK/pM5zdmu+x/DeP5oNOwsLbuFxa4/ruWj5vB6mP5Qjm8HqY/lCfd6nv+A10PaUDRZttdEpV9zeD1MfyhHN4PUx/KFU8Dd3cvj+SaxVtiiUCFf8ANoPUx/KEnNoPUR/IEdw/d8fyPvf7SgKLrQc2g9TH8oSc2g9RH8gT7h+74/kffP2mfKQkLQ82g9RH8gRzWn9RH8gR3D93x/Id8/aNYb1CPx8yhSWsaxoaxoa0bgBYIWsw8dGjCPol0M7WelVk/uz/2Q==%0a%0a%0a%0a%0a%20%0a%0a%0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6" descr="http://www.amazon.de/Integrierte-Medizin-Modell-klinische-Praxis/dp/%0adata:image/jpeg;base64,/9j/4AAQSkZJRgABAQAAAQABAAD/2wBDAAoHBwgHBgoICAgLCgoLDhgQDg0NDh0VFhEYIx8lJCIfIiEmKzcvJik0KSEiMEExNDk7Pj4+JS5ESUM8SDc9Pjv/2wBDAQoLCw4NDhwQEBw7KCIoOzs7Ozs7Ozs7Ozs7Ozs7Ozs7Ozs7Ozs7Ozs7Ozs7Ozs7Ozs7Ozs7Ozs7Ozs7Ozs7Ozv/wAARCAFaAOMDASIAAhEBAxEB/8QAGwAAAQUBAQAAAAAAAAAAAAAAAAEDBAUGAgf/xABLEAABAwIDAwgGBgcHAwQDAAABAAIDBBEFEiETMUEGFCI0UWGBsTJTcXORkhUjQnKh0SQzUlSywfA1Q0Rik6LCgtLhFmN08Qclg/EABoBAAIDAQEAAAAAAAAAAAAAAAABAgMGBAX/xAA3EQACAQICBwcDAwQCAwAAAAAAAQIDEQRxEhMhMTIzsQUUNEFRUqEVYZEiYuFCU4HBIyRD0fD/2gAMAwEAAhEDEQA/ALp1RUCpnG3ksJngDOdBmKXndRwnk+YpuTrNR75/8RSLCVq1RVJfqe819KlDQWzyHueVFv1z/mKXnlR65/xTKPEqrXVPc/yWaqHtQ8Kyp9c/4o53U+uf8Uz4pUtdU9z/ACLVQ9qHOeVPrn/FKKuo9c/5kzZKAjXVPc/yPVU/ah01dR65/wAyOdz+uf8AMVHe15IyuskDZg70wRe+qtjKbV9Z8lTUE7aBJ51UD++k+Yo5zUeuk+YqM1kwAu8aaG3t9iAybKAXgmwRef8Ac+WK0fZ8EkVNR66T5ijnVR66T5iorWTAgmQEBdNbMCbvv0fx/q6G5f3PliSj7CTzmf18nzFLzio9dJ8xUVomsC54vpcJMk3F4/oexF535nywtH2fBK5xUeuk+Yo5zP6+T5iouzmyj6zUfjp7O1d5XkG7hfTVJua/8nyxpR9g/wA5nt+uk+Yo5zP66T5iowZML/WDu+HsQWTFps8ZreF9P/Kd5/3Pli/T7Pglc5n9dJ8xSc5n9dJ8xTTQQ0Am5SlUurUTtpP8lipwa4RznM/rpPmKTnNR66T5iuLIS1tT3P8AI9XD0R3zmf10nzFHOKj18nzlNpLp66p7n+R6uHohznFRf9fJ85SGoqPXyfOVwk170a6p7n+R6uHoi9oHOfRRue4uJvck3O8oXOHdQj8fMoW4wrvQg36LoZPEK1aeb6lNIP0if3r/AOIrmy6k6xP71/8AEVysTX5ss2ayly1kCEJVSWCIS2UOav2Lao7O/N8v2vSuAezvU4wc9xCU1HeS0oC520eYjO24NiL6hR46sGonY5zckeXKb77i+9Cpyd9gnNIl2QoM1fJGxpDGtJvoXB39253DvClRytMMb3ua3M0HU24KUqU4pNkY1IydkOWKW1lFrKzm8TDE1r5JXiNgJ0ue0pYql8cY59soHl2UWfo/vHFJUpOOkDmr2JNkWUcVsLR9dLFGS5zQDIDexsuue0gL2mpiuz0hnF2+1DpTXkGnH1HkaJplVTyOa1k8bnOF2gPBuO1dCeHNlErM17WuLqLhJeRJNPcdoVXLik8NbLHlidFHIyO1yHnMBqPipNPiVO6GDbTxslkja4tLrbwrXh6ijpWKlWi3YmaJVG+kaMgO5wyxaXXvwHFJ9I0ROUVMd7E+l2C5/BV6qp7WS1kfUkoson0pQbPac5Zl3X19q6ZiNHJOIGVDXSHcBfXS/kh0ZryY9ZH1JFkG90qRVkwsUiVCBnKRdeCQpjLvDuox+PmUIw7qMfj5lC3mE8PTyXQyOJ50831KaXrE/vX/AMRXK7lH18/vX/xFcELEVubLNmqpcCyDihHFLxVJYwCqaxk+2q4mU8r+chmRwHRGljc8Nyt0iupVdW72KqkNNWM8+gqXOlDY5XSuLm5zZrW3kBBuNTprv7kCgq3yPeKUhjoRGGEjoOLCL+G7xWhQAunv0vQo7tFeZRx0lVIxl6ZzcrWtN9DpE8dvaQE7ieHVNXSUjIowXRt6QJ7h3q4shR75JSUktxdSp6t3RTNoKmHDKZoizyU8+0MbTvFzoPAqM7DqkyPn2NQGS5wImvGYAgb73ABsd2u5aMBLZKOMmm3beRqUlN3ZlqiKWj51miLzIx1gHAlo2hIPjfgiSGWpqo444nh0QebscLvAmBNu/fv4rTPgikc10kTHuZq0uANkMgijc57ImNc46ua0An2q5Y5W3bTn7tt37Cqw+nqIKtr208kTJA4zOkcDm1Jbu4668NVGZgdU3FudXjyCbP6Rva9+xaGyFT3yom2vNWOul/xKyK+Kgb9JVVVJA0ucW7J5Fz6Nj7FXOwyrtHGaUSsBjc4l4+y0gt/rtWhQowxc4lUqEWURoa90JY2EtzROYc0gPR1yNPaQePYV3W4XUVUcjA0dOVzgSdwMWXzV1bVLZS77O90kR7vDzKWKhq3yulkhbGXAiwfe31Yb5hFHhlTBsA9jRkna91ncBHlP4q6sgqLxlRqw1QitoiTilRZch0CXQlskTGJokS6oQBc4d1GPx8yhGH9Rj8fMoW9wnh6eS6GSxHOnm+pUS/r5veu/iK44LuX9fN7x3mU2dyxFbmyzNVS4Fkc7WMfbb8UbWL1jPisDMbzOve1/5pG5b7zbtXtLsZNX0/g69T9zf7aL1jfmRtovWN+ZYEWvqSVydbWcPgn9FXv+A1P3PQNvF61nzBKJ4vWM+ZeehpN+kLdxCG3bc5vL80/oq949SvU9CM8frGfMk5zBe22jv94LAgEuuHi3sulIsb5iPgj6NH3hqF6m8NZTDfPEPa8IFZTH/ExfOFgHCztTbwS5he1954BP6ND3D7uvU3pr6MGxq4AfeBJ9I0W/nkH+oFggRmNybILm2GpBR9Gh7mHd16m9+k6H98g/1Aj6UoP3yD/UCwYyNbvKdaGZt+nej6NT9zE6C9Tb/SdDa/PIbffCT6UoP3yH5wsPJlINjp4JsGx9IW9if0an7mCw6fmb0YnRE6VcR9jwk+lKK3Wo/mWGbr9rXusug29tdx4p/RqXuYOgvU2xxahbvqmfFcnGMPG+pb8CsU+MD7RPgFw4WN834BH0al7mCoRfmbc4zh4OtU34H8kn03h37yPlP5LEF4J3nd4oBbfiUfR6PuY+7r1Nr9OYdr+k/BjvyU6ORssbXsN2uFwe0Lzvom9rre4f/Z1P7tvkvPx+ChhoxcXvK6lNRRIJSJUi8oqLrD+ox+PmUIw/qMfj5lC3uE8PTyXQyOI50831KibrE3vHeZXHBOTdZm947zKbWHq82WZqqXAjBZdpVZHPEYLtXG9h8Fb41yaqMEp4paqqp3GbWNrC4lw0ud3eFTyEbZwPafNbrlqyOQ8nmStLo3tLSAbb8i3dNfpRbXqyp1aaW53+DA2HCy6bTyyRySsZmbEAXEfZBIHmQt23ktgTOUz8DLap7pIs7JdoLR6X7NVzSUtFR8gcTElLtHMqRHKQ7KZLPbl1toBfd+anoshLtCDS0E9tvkwRHs1Q2xdbtWzpeScDYMLZPSTVBxEZpJmXAp2m2W1tONzdMz8nKXA8FqMQrIudysqzTsjLi1gAJ6RsQdQPxCNFlnf6O5bzLXGawF9FJw6idX18VGwtY6Z4aHO0Autt/wClMGj5U0uHCnlMNRTumJdMdOwC1rW1333qDFS8mpsQp8Mip5nVIrTDLme4B7NRfQ6a2tx01RokHj4Si9FPdfL5MximHuwzFJ6J8jJHQuylzDcFROJIHG63UnJKnirsZmhp5Jaehytp6cOcc7ywHXW9hdOYfyWoH4zQMqqY7OupjI+Evc0xPaBcDW9tdxRogu0acYbduz/VzAgk6BpunaqCaimdTzxmOSM9Jp4X1/mtnhjuTjcYoaWmopTWRVpYXSOJDm62d8bWH9GRU4NS47y2xAPo8sdG0vlyON5nWFgddPDsRog8elO0otK1zz/Pf2K85M8n4eUFS+AV3N5mNzWMWYEX4G418E9juDNpsBo8SNO2lnkldFLACbcS0gE6aBRMCq3YdJUVcR6UIjeLd0jbjxUUrPaXVKzqUHKlse4h4jQPocTqKGQgvhkLD/m7D4q7xvkezAsIhrp8QL5JrNETYdL2va993grzlXh9P9OUvKGKz6WSn5w6w0e5oGX43YFKxSidjPJnk5TPef0h8Yc4b7ZLk/gVPROB46TVOSdl5nmQI7dOy6scEom4nicNDttjtnZQ8NzWPsuFqa/kzTNgxeLm0VIKTKaN+fpSAXzA663t+Kliiw7AeUOB4XHRxvndlklqCTnLjcaa2todFFRL6mPjKDUE72fS9zPt5PQmsxWCoxKOF2HtOQuH60i+4X7u/es3KCT6K9EZh1HXY5ynFXTtldA0yRON7tJafyHwVdyUocPxDnFbVUkbKChpxtXFpBkfa5JN+47u5NxuQp4xwi5Su7W+V/soYcJo5OT0uJOrmMqGSBgptLuGmvb3+Cq3+loPxWwZQ4fPyFxDFY6NjJ2VX1bgPRaXtsO/Q2VxNh+E0/KDCKJmE0xZXQEyFwJI0vprolokljtByum9r9Nllc81BPS0W7w0/wD62m923yWW5Q0kOHY9W0kLTs4pDkF9w3gLUYZ/ZlN7pvkvB7ZX/HHM66klOEZLzJJQlSW1WaOcucP6jH4+ZQjD+pR+PmULfYTw9PJdDJYjnTzfUqZusTe8d5lccF3N1ib3jvMptYerzZZmqp8CyMG5hkqi0ZQS4gEusPidFt+VU9HWtwU01dSymldllAmFxfJrrw0WEqABUy2/bPmuGaW/Nbum/wBCOqrhtbKM72sejyYjQD/8gx4lz2n5rzexk2gsDYi3xUOOpoqjkzjOHmvpopX1ZkaXv0LczTcdugKxBdcAHzXLibC/81PSOZdnrZ+rdb4NvXT0WP8AJ7D3QYtHRVFEzZytleWZm236b9107yewh+JcnKuKkxCKdslT0oqsEtaBuNhqHHQ+xYM3FtPZqrCPFWOwyHD6mlMjIHuex0cuQ9K176EHcncVTByjDRpvzv5bP/ZtIYq7BuWEOJY/WwmN8L2sla7oiwtlAtpv81m6Oang5bCqdOwU7asy7S+mXNfs7FV1OIuqIIaVkexhgzFrc5cbu3knTXQfBRBe5119pSbLaOFkk3N7WrbPQ9EOPYXV4jjWHy1sbaXEGtdDOL2a7IGkHs3D4Kq5Ny4bgfKCOSbFI5mRscHyhrstyNA3S57TwWPzdu/uJ1XVxYWNjfXejSEuz4Ri4qTs1t3FzSVcFFyuiq3ytdAyqzmRoJGW+/d3rSs5QYZQcrqyZ1Y2ajxFha90bTZmgAvp97d2hYJscr3dCORw3CzSnPoyuyBwpZsp/wAh1S0rDq4ejN/qn5W8iXitDh1G7JSYi2tc5+jo2kNa3vvvO7d2LqgZSjD64TVkcMkkbWxsc1xzEOa7gCBoFAloKyFpdLTysb2uYQE30zfiPaUrnRGMZQUFO/4NFVcoZKnkfSYOXZXxSnaON7Fg1b5/7VezcpsKiwXCIaatEtRhr43Obs3tD7Ns4Akd/FYIOcBfTv1K46diTbTvKekymeBpzsvu3+TUco5MCrK2XFqSufJJPZwphGQ5r+0k6W4qznxzB8RxfCccnqnQS07QyaDZlxBBJuDutclYPKbD8yuwXNAtbf2lGkDwMXFLSey6/wAehuaflHhMWLY3Vumk2eIR5IxszcGxGqgOxrC4uSMOCUtQ+GSV4fVSbInNxIGuvAewLKPcXm5AuFw513a8e8p6QlgKd73fl8bjXnHMIbyVxDCIXSMM0+eK8egaHNtfvIb+Kl1XKnCpceweta6Ux0MRZJ9XqTawtr3rCg6HtPBK5wygXOh70tJh3Cne935/KsW3KKsp8RxurrKckxzOzDM2xHD+S0mF/wBmU3um+Swj99gTbxW7wrXCqX3TfJeD2zy45ltSChTjFeRKQlSa3WaOcuMP6lH4+ZQloOpR+PmULfYTw9PJdDJYjnTzfUqZesze8d5lNlOTdZl947zKbWGq82WbNVT4FkefVFhVTa/bd5rgEZbntT9UG88mBJvtHeaZDgBoVuqfAj1FuAZbC2nwQ7La10rTusT8UupNyfNTGcZrW1OgSF28nsSuaSbX80rQSbZtbdhTHsSuLYZtwv4KRS0lTWTmOmpnSutezWjQdt9wVph/J92VlTiGZjXC8cDT9ZJ4fZHefAFXM1OI6M7VobExt+bQ+h48XnvP4KLZ42J7TUf00tr9SipsGgytdM81D3aGKntYHvedPlzK1gwtlxkoqaEDTpM2rjrxzafgkjonTvc9zrMb0Q27gARv0BH43TxlnpmgRHatA6Qde/gePn3Heh/Y8aeJrVHebZKdFUOAYaypyjRrY37Mf7bLh2GxzPG0MrwPWSud/NOUmIRPdkOjvStfgunzmFhkecrRu0uqmRSTIboIaV5yT1EAG8snc3yKh1NXBUOAdUsnsMg20DZDbudbNf2FXtByfNTKK3FSXE2dHTX6LR2utvPctNAWQtayOJrG9jW2Cg6qi7LaRafkeXOpsNnjBMToXbiad+YfI7X/AHKPNgU5a59DIyuibcuMWjmdzmHUeS9Rr8KocSicyogYXH7bRZw8VhK/DpsFxMQyyvLHawztu0kdlxuKshUUzpo4yvR3O6+5lgbfkut4vlufBaauhhrW/pUZD26NrYm2cfeM4+0a+1UdXTT0Tg15BaekyRhu147QRoVbvPewuPp19m6XoRjYZRlHfuXG43sD2Jy7u38Ny4JcXaO0JQegJmGU3aB8EEtt5pQSL6pb6ak2SA4Lmk2/JbvCf7Kpj/7YWG9HUErc4T/ZNN9wLxO2eVHM5sRwomXSJUizJxlxh/Uo/HzKEtB1KPx8yhb7CeHp5LoZPEc6eb6lTP1mX3jvNNpycfpEv33ea4WGq82WbNVT4FkYKs0rJwD/AHjvNRxe3apNawGuqNQPrHeaYDW2HSvdbqnwLI9RbjgE9gXZcQRYILATv4oLWgjpaKZLYLfObAdI9gWhwvDBQlk0kTZK1zc8cbhdsIO57hxPYPEprA8LAZ9ITRh9zanjeDZ7gNXHta3j26BaLDsKmrnuk2pZA5xL5d75XcbX3e34KMpJLaZ/H4xyk6UN3mc08Qic6R93yyaySP8ASce1PysEjCLggjd2qwdybpnM6M1S11tCJN3huVY+OTD5xTVbrvdfZyWsHj81SpqW48rcRJ6WolN2ymME65WA3PE6kJqNj6d428khbmytJAAJ4XGunirRxs22a4TuGMbkNRI3Pt3dBtr2aOPxUnOyBQuxmOOFjXfVhpcTcD+u1cUrW1eOU9OdY42umc3ty2tfxIXVW1kVdIyPosytOXs0SYRpyjad16WQX/6mKDexsm1ZGglkZEHSSEBrRcqsibWYlKKiWd0EJ/VxxkguHf8A12+FPyncMSnZHSYvYNveGI6XFtC4KvofpiimBoakySBuY00shfoDbfbQHhqFCFP9N77SDltNS6ir6Npkoqt0jW6mKQXXM4peUmFuheGR1MZu0OcOi8bvDen6GtknpWSzRGCSRmcwkEu9gHb4KrqcAp8TrzURSh4ls4t3Bo4nS2pSja+0bXoV0MpZK6lqGBlVHva8A8OCaloZtlK10RlpnG7orgOaf22d/wCB49ouccwQtpY5IIpJooh0mM1lZ/mYTv13t48LKqpcRbEGx1E7ZY3HKyZjSA49hB3HtBXTGWkrorvZmaraOSika02fG8Zo5BoHt/rQjgdFE1vutrwW0xGjgliLHOAhlN8wH6l+4O9h3H48FkKunlpamSCcFkkbrOBFtVNbTT9n4zXR0ZcSGLE3uUp0sCQjKN99yUjWx7EHpASbrb4Mb4RT/d/msQYyTvFlt8EFsHpxe9gfMrxe2eTHM5sRwonJEtkELMHGW+H9Sj8fMoS0HUo/HzKFvsJ4enkuhk8Rzp5vqVU/WJvvu802V3P1mX77vNcFYarzZZs1VPgWRg60jntTcC+1dw70zYOANk7XtH0hUi/967zKYDtLXG9bmly45HqrcKdCNVMw2hfiWIRU0dhmN3G2jRxJ9gUQAkXu3Rark1TOgwqerc0GSpPN4j2D7R+CsbscmOr6mi2t5Ob9bFelaTEGbOnaNMrO0953lX7cRhhbHT00JcWANaN1x/QVY0thcHMAAbwG7dZd4ViTIMQ5k6AZpNWSjpOaNL5rDQd6pqK6MmnbeWQqamajMz5DSHSxyXAvwN9fLemvoiathO1xF5dI3oua3MB36q3z3aGPZdxHSAFwuYcjBkYLAEiwXLpW3ErbDLz4Hi7HbJogkhAA2mbVw3bu1XfMxAxrIDmDWhvS3gDRTZZGh7WuIHHU2C5aA85mG4OrSN3sUnNyW0lHYZl0m1kle6N7Hl3ovbYhMxxZpDq5oyltweB3hOY5SVlPi/0g92ale1sRaN8ZvoT7SVzHtZSWU8T5ni2bLwV3lsJp3W0DSRCPJE3Jb9kblMwuvhEThUyRwVEFmyXs0SDc11/68FGq2VeHQbatgEUV9Xh4NvbZRZHU9TZ5jZIGi4JF1F7VtJJaW401RUUtNAK2olaxkWpeeGqkxsp5b1EbIiXtHTbbpD2rHYZBT4tVOhftH09IQ7Y5ugHE9ngVqYuhYZjroTZUyio7CLi2TWbukBfuVTjHJylxKOSWGNkdQ7Unc2XTQO/PeFZi4cLnQcV06wbc3AvoU4ya2oqlG5h427FhoakOIvkGe99N4d+Pt8qjF6czUectO2oiIpXby9h9Bx/h8B2rYcpKcTUbqnLZwdlLnacdHeB/AkLJ08m3qWRT3Zty6lmuN2Y2BPscAfBdsHpK46VWVCrGa8jPtO8DRdW6QvwHZ3pZ4jTzSQvJzMcWmy4BF79IABSNpGSlFSXmOFx0Go7dCtlgX9jwew+ZWJ077BbXAf7Gp7f5v4ivF7Z5KzKcRwosEiXwSFZc4i4w/qUfj5lCXD+pR+PmULfYTw9PJdDJ4jnTzfUqp+sS/fd5rhdzdYm++7zXBWFrc2WbNTT4FkYTECefVI/913b+0o+oFr7lIrwRiVQBa21fw7ymA1zT3HsW5pNauOR6sdyDV3HzW7pqd0FLQ017BlPtHfeefyCxVNG91QxoFyXAar0aoaznsjNbsaxo8GhSbueJ2rPbGJAqHPax1nNYbaOdewVzh2Gtwym1O0mk6T5Tvef5AcAqqsDdi8OByltytXYCIMNiALXVVR7LHjbmQHPsDmuGnS4K4idIyIMicW2/aF/HVPzMsR0r24FN52tcA4tN94J1t2+xUlvkIRm1ec7ibE37/wCvgn2SNDAy2VzdQCoQqInfWMBcyxILRo4X1Vfi2ISxs2UALZH5WgR2c85j2W7Afinotidi6rsKhxqJtPLK+Oxu1zTpfhccVS0FPUYdj5wqpaA+p/Vyt3GwJ8h4FXWDSVrKNgrWRMnBDQ7Ncu73cL+z/wAKynoYnmCqmIM1M8uY+2ouLEKcLaLTKZTaZnIcRocTdV4bUMcGtaWyCcBml7HW+u9U0/JGvp6oU9LWNbQPJ+sfq9g7O896t5eS8FTjlRXVrjNA+QvjpyBl1Gubt46Kf9L0MeKtwl0zdu5uYN4NHYezuUb6L/QTTKmjNBR4j9DYewGWOMySuAuRa3pHifLRXUERde4smIMFgo8UkraaMMdOwtlaNxN75h36eKsGANNgLAqqW13JKTsMsJa8scd+7W10PAMt27wNSAui6Ko1a7MwOOrTuIuDu8Qu2hrW23JpCv5lbjtOyTAq+MC/1DiCb3uBff4LAvz1FA6WRt5KljZM+t83HxuL+K9Jrw1+G1LTYjYuGnsXn2H0LqyjoaJucGRwuQLloPpG3sXXR2IrnvK7Hg04gJ422bUwsmsO1wBd+N1Xi+mhGiucUoJX09GKVr5jDt4HFovfLKbHT7yrvoyuJH6JNe3qyh1IR2Nmp7PqKWHjd7hjK4u0327NVssA1waD/q/iKygw3EQSOaTf6ZWrwFj24PC14Ic0uBBG7pFeR2tOEqK0XfaX12nHeWCQpULMnGXFB1KPx8yhFB1KPx8yhb7CeHp5LoZPEc6eb6lVN1ib77vNccF3N1ib3jvNcLC1ubLNmpp8CyIdCxjmTEsaTt5N4/zFStmwbmN+Cj0GjJffP81LunVk9N7Sx7xGsaXAZRv7FIrJGjFKkAi4kGn/AEhRn6xu9hRXGN+IyPZJZ0rY3DTtAAO9e/2PK9OS+55WNT00zsGKSshjlJLXPFx+K0oOY3O7sVZHglEKbZzM2zzq97iQb93YioZiVPC0UMjKgjTJObG3tH/hepNqWxHGiymh2jTuN94vZMc1AZvAI0DmgXt2G/BO08rp4WyOjdGSOkx29p4hdkDKSXd9zwVSdhEJtDD9lufW4LyTbt3pquqWYZTPqGQtmlaQB9locdAn5a1ly1hubbxqoNUXVdO+JgGW+h9IXvpc/DcpL7k7XRB+nsXF3OgpHN35LOv8bq+wbGH4zROIpzE+mdkezPmuLbwbaqnp8JfUBwlqLEb2Rb7e1XFBSxUbRFSNEbb9Kw1ce0nipSlFKxCcPQkOaS45mZyTu0IC5bRQxkvjgjjdJq8sOW/eQN66f0XuY7Q34FLlZYkg2PeudSsJrYLHHljax0hdYf13qPWTEQytpZIzOGnLndYA95SytY67AwPA7RcKLVx7aAsaRn0yhx0KkntJqLImAR1VHQyQVrcpbIXBzXB2YHXh3lWpnjHpZtToAwnyCzc0ToZWwRl75zoQ02a2/ZxK6a2XazCKrlLKcEuc77RFtBr2nf2K7Ru7i3FjjuIxRYDVyMJu6IsFwRfNpxHes/ycu/FaVkDLiBh2p1s0WsPipGKUdZiEHMmVRcZGMliEpIBN9QT8bf8AhWmAYZ9D4Zs5cpqX3fM5p3nsHcBorFaMSFm2VbXMNcWx6MFRUi3ZYt/ndSuKrMKc+SGjfLfaPilmfcftyEj8ArMrLdqv/sPI9bB8oCotB1d3vZP4ypKi4efqZO6aT+IrgjwP/B2rcySUFKVyqwLmg6lH4+ZQig6lH4+ZQt/hPD08l0MniOdPN9Sqm6xN7x3muE5P1iX77vNNrC1ubLNmpp8CyI1ENJvfO81JUek/vveuUhFXjZZLeKoFS6O9DLM50ZdemLm6ZXMN2/EKddRamnfUMngaAXOAnh0v9YzeLcbt8l6nZFXRquD8zgxkLw0vQucPxYSzczrJGMqLXYQLCZv7Tfy7laXsbeK8+niFVTNkF3C19D0mG2hb+XFWmC8oKtlXHh9c3bsey8VS0akDt/q60U6TtdHm38ma4lwAcBftCblifK0FsmgN7IZPE+1ntPdddOuNQ3U8QuZ3TJEbZMa6xYc28X18VzMLG7tWk2Gn9f0E+6z+i6xB4DQpmWKRjCacte4C3SGrb9qd2TTHqZwa0gOJudD3cBqnM2zkDy6wJtquYmt2bRJ9W/jfcVxUFtPC+bNYRtLi47gP5qt7WQbQ3iuJU2GUzqmplDf2R9px7AFIo6yCspI6mnOeORoc23kVisH5L1WMTjFMdnmfG43jgkcQXDhfsHctpBDHTRNigiZHGNA1jQAPAKc4qOxbyCuxXscGgZgAPsgcU23oya2ufiu5Xg2aHtDvauMoYAS7W41UEWrcPGGN46TAdLZuNvaobsGgbSvhgkkjbIQdDe1tRvCfLptqMuQsN7jjZPOfYtcPRtr3aK6LK2jMcrGz4RQx4jSSDbsLIW3ZoAqOTlli/NhT8zgM8nQD23Gp0Fh2rQcui76AY/QjnDLgnXeVlcJi2uLc8kadjh8e1ItvfuYPbfyXVDRcNJlbclKyNMyJkdTIGejExlO32MH5kp1NUsRhpmMcSXek4k3u4m5/FO3WIxVXW1pSPdow0YJCFRMP/Vze/k/iUsqHh3o1AP7w/wA1XHgl/g6FuJaQlKuSoCLrD+pR+PmUJMP6lH4+ZQt9hPD08l0MniOdPN9Ssn6xL993mm05MP0mX77vNNrC1uZLNmpp8CyGKYG83vCn0xTelN7w+QT6KvGyx7wXErXFrXxm0sbg+M94/Pd4pxLbRRhNwkpLeiuSUlZlZUybGojcy4o6m74muH6t1+kw+w3+KRzXwQP2bj9acxZusD2HgeKlSwwtbK2oNqWYh0lr3Y8bni349yrJX1YqzQvieyYuAuwF4yn7Q7rahbbC4mOIpqS/yeLVpuEtFnGHMxGKvbVYZnqXPOpO547H66HX/wC1uIHTupmvnpzFJbVjXBxHd2FNwU9NTUrKeBhjZGAG2BuO9dMr9m8Ry5gSbNflNnH80qk9PyIRi4jj3xSDYyOBcW5iyRlzb2KNBiVFNinMTLepyFwtm3X1Fzu1TlXStqp46mOaennY0sEkbRq02NiHAjgo8GFUNPUtqGRTbZrCzPYkuBJcb6WuSTf2qC0RtMtRo6z+kOB7E46OPZOvGHC2otv/AKuojKrN0djM0jQF0ZAKabI7ah7qcuseLRcewk/15wa2itdEyTp2LTcHs3IDRaxFx3lQp5mCYW6Lj9kylunsHHvsmnuhMZ25YWt9FgOYnxP/AIt2qI7OxZnKDe4Hio16PNla1jyODGZre2yiB+XRuy7o2gn8eO5S+cxDc9ni8BG4dirmx/A6KrfTEMgmccrs0JZv7Tbd3qbFFE4vnpmNEZYHRvDyGm47ezj4Ki5T4Z9PbF8UlLBLEHNLpJbktO4ad/muMcxqLDeTbKCCpE1UadkFoiSNBYnu0B/BdEUnaxW2/Mf5X1Ef/psQPqGTTvkjIYHAuc6/AD8lGoqAUVPFQ2AlaRNWEa3kI6LL9wVVgOEikDMWmizyuNqKJ4vc+tN+A4f/AEtDDFsY8uYvcSS553uJ3lcHaWKVGnqovazowtJ1J6b3DiQoQbLKnsiKHh/+J/8AkP8A5KYVDoNDVf8AyHeQVseCRJbmS0iXgkUBFzh/Uo/HzKEUHUo/HzKFvsJ4enkuhk8Rzp5vqVc3WJfvu81wu5+sy/fPmm1ha3NlmzU0+BZDFN6c/dKfIKQo9MenUW9b/IKQNyKvEWPeG9CEFVEQIBFjqCo3VGtY6UxxsN4Z9+xv9l/bH5KSjeLHsXVhcVPDzut3mU1aSqKzItZytgwyQQ4hhs7Jct8zA10b+9rr6hPv5UUgY1rsNqHZw3ohrNL2I3m3jwUWoog6mNOYRU0n7u51iw9sbvsnu3KlOF1dPUwyYfPNX09O4PdSPcdpEOws/m261WGrUMQrxe08etCrTdmawY9TkBho5Gu6IyuA3HS99QRc6kXsotRygbA0P+hnSAkWIc0DW1jrw138ONlT0M9PUtDNq0CE5nNbE2NmmpJYL23bzYk6BTsXkeyknDAImUsZyzh5vtBu1IsdbfHfwV7pq+4q0nYkzcobOiEWCwzGR5aCJQLaXvq21rd+ltbJH4vMyEyMweneLNs2J2a5c4tA1aNbgqgpq11TLKZpGgzMa0WiBdn3jUAXDhqCdOCuwZXxmaluI8+ZrWnpWsRfcLEWcN50vrdEqaXkKM2xqXlNOypNOMEp55GyCE7OfRjzwJLfx3J6PlZVCoZDHhEYDhcOExt7PRvfsHHgoNSyTnNA4NrY4A4ZNjGzYBp1cczXE3tc3N9QomGS1dTzlk2WaFmUtLQ5r2kA9G1t+traa7t90auNr2Fpu+81DsflbJFGKYPMkjmgh4y5Q0Evvf0bHfp7FUv5c1OTaQYYJ4zJsxlkN7ndw424JySJryWz1EQlc4NdkuYn3GZoAII3HQEWPgq8vq6wzxUj6irqJWiMiVzMtM0HUkt6IJ4WOlvBJQh5ok5S8iwm5bVlNT7aTDIyBa4bOeN7W6Oo03i/BSTi1VidBFNX0zqOCR146Vr80lT2A6DK3tUKhpI6ZrW7RmI1EZAactoIiBYXNrvcOF93cp7I3CR00sjpZn+k93kBwHcvPxWNpUFaO2R1UcPOptluEjZI6Q1E5aZnixy7mDg1vcE6hBWXqVJVJOUntPWhFRVkIhCCoEwUOhFn1Xvz5BS7qLSfrar33/EK2HBIktzJJSFKkKgBcYf1KPx8yhGH9Sj8fMoW+wnh6eS6GSxHOnm+pWTdZl++7zTacn6xL993muFha3NlmzU0+BZEal/WVPvf+LVIUekP11X77/i1SEVeL8dCx7xUIuhVERUiEb0AKmZqWGexe3pj0XtNnN9hGoT3BClGcoO8XZiaUlZlbV4aagjbwxVgG57js5m+yQb/ABCrpcKihnbNFUT0727mVsJlZbX7bCbLRoXqUe1q8FaW0454KnLdsMycNxDa7SmkoJHCwDYJ26AHjmI71KgfyjijY1+FvsyIxtdHUxn7Vw7Uk3HbdXMkMUwtLGx47HNBTBwvDybmhp/9MLtXbUWtsDneAfkyjkpMaOLmrkw6KKGU3kYamNoddtrk338dBv8AiifCX1NS2V2JUtPkbl+okfK8i5P2QO2wHZYK9ZhtAx2ZtFA09ojCkta1os0ADsAUZdtL+mALs/1ZT02GQWDjFW1jraOrJjHGf+gG9u46Kx5q6WNjKh7dmzdBC3ZxDwG/xUjghedW7Sr1dl7L7HVTwtOHkIGtY0NaAANABwSoQvOd3vOoRCEIGAQi+qRAAotL+tqve/8AFqlFRaXWaqt63/i1XQ4JEluJKRCQqsEXOH9Sj8fMoRh/Uo/HzKFvsJ4enkuhksRzp5vqVk/WJfvnzXC7n6zL98+abWErc2WbNTT4FkR+ayNklfHUFgkdmIyA2NgP5IEFSBrVk/8A8wpCE9bL/wCRZdjGwqP3t3yN/JLsJ/3t/wAjfyT6EtbL7fhBdkfYTH/FyfK38kc2mv1uT5W/knnuyMc7sBKqKXHHSyUjJcjTJE90x/ZLb/8Aa5XQVSonKNtn2RXKsouzLLm0p/xkvwb+STm0v77N8G/kmJcWpOaukZNqbhoym4IF91tB3nRRqzGGswuTZSkVLYQ6+U2vYE62tfXcpxp1nbZ8EXXivMsOaS/v0/wZ/wBqBSS/v0/wZ/2piirTzSWaqk0bUOjBtu6VgNF3JjFFCS18jgQSDaNxtY2N9O1RaraTSV/8D1sbXbHeaS31rZ/gz/tRzV/75P8A7fyUduIsnxaOCF7i1rJM/QIBcC0aEjW2u5Q5sUc2gkaJnbcTmxA3MEob/OymqdZtL/RF10WvNZL9bn/2/kgUr/3qf4t/JRIcZg+rjkkL5HEdJkTg0XcWi/ZqLLqPGKcROMj3PLAXPcyM2GpAHt0t3qLhXXl8D10fUkilcP8AEzHxH5I5sf3mb4j8lXUmMRslqmVJlZaVxaXsIDWhgNr9u/RSKqvLsIqamnLo5ImHR7bFptfce4gocKykk/sCrxavck82NusTfMPyRzS5/Xz/ADqupsX2Ez4J531TS60MzI/SFgXejppfenhj9FkL3bVrQAbuZbQgkfGycqWITstoliItbyUaMfvE/wA65NED/iKj/UKZpsUjlqHU93ySbRwsI7ZACN+vfvVgqqjqwdpFkamluZF5i394qP8AVK5OHMP+Iqf9ZymJCq9bP1JXZE+jo7dYqv8AXcnaenjpmuawuOY5iXOJJPinUIdSbVmx3YhKEFIVAEXOH9Sj8fMoRh/Uo/HzKFvsJ4enkuhksRzp5vqVk/WZfvnzXC7n6zL98+a44LCVuZLNmpp8CyEQlRpZVkwQhCBDVVG+WlmjjNnvjc1t+0hUs3J+Z75HMkaM5A1PotyOB/3OJV+iyvpYidJWiVzpRnvKY4dXumNSWQiVwLCzMbAFoF727QmJMAqX07obRElps8vdoS0CwG7ffXsWhR4q1Y2oivu8Cs+jZvo+eC7M8k5lbqbemHAH4KOcHqpNs5zomumjkaRc2Bc4EcN2iuihRWLqK5J0YsraPD6imq2Oe6IxRmXKQTmOcg66dyYdgtT+kBkkdqh+Z4N+D8zfwuFdI4o73UvcWojaxTMwadpf9ZH0mtGl+Ehf5FcuwWodG1gkiY5tzmBPT6eZoI7L21V3uQn3yqLUQKibB5aqCVsr2MdLM6QhtyBePL52TrcMc3DKmktFG6e/oXsLgDx3KyshReKqNWJKjFO5EqaLnFTBIHBrYmyNItqcwAVccErHsMb6qNrTGxhLGm/QBtv77HwV4kRHFVIrYEqMXvKqDCqiOobKZYw7bumc9rTm13t9hVshHBVVKsqjvInCChuEQhCqJiHehLxSJjEKQpUhTRIucP6lH4+ZQjD+pR+PmULfYTw9PJdDI4jnTzfUrJ+sS/fd5rhdzdZl++7zXCwlbmSzZqafAshEqEKomCEIugQIQgIGKi6EcECBCEIAEIQgARvQhAAhCEACEIQAXSXSpEACEXQgBEiUpExiFIuu1cpki6w/qUfj5lCMP6lH4+ZQt9hPD08l0MjiOdPN9Ssm6xL993muF1P1mX7581ysJW5ks2amnwLIEJEKsmKhCECBCEIGKhIEJCFRdIhMBUXSISAVCRKgAQgpLIAEIQgAQhCYAkuhCBgkQUiYwKRKkKBl1h/UY/HzKEYf1GPx8yhb7CeHp5LoZHEc6eb6lXMf0mX7581yuprc5m++7zXCwtbmSzZqafAsgQgoVRMEqRLwQIEiEIGCVIhADdRUMp4zI4PcAL2Y25+C4bXQGlfUh942AkuAvoN9u3cnJc4aSxgcbGzb2uolNTzMwzZvjZtSwgscbtJNyQT2arojGDhd77lTctKyJDKlrrEtLGlmYPJGX43SQV0M800TXWdE7Kbka6XuPiqqTB5YpWyULWxRMc17qZ0hyPcDrbs/rQJv6FnYZDFTU7LyZmtzaBuzLcu4G1yulUKDv+opdSqv6S5lr6SHJtKiNue+XpDgLldMq6d7A9s7CC3MDmG7tVA/A6+TMXbG785Jzk+lGG/s9oTj8IxKXKCKdjQxzbCQ8Y8l/R9nwTeGw9uMSrVfaXvOIRvlYBe3pDf2JWTRSkiORry3flcDZUEeB1vONtKIHhxIfEJXAEFoadQL8FZ4VQmhhka8R53yOddmvRJuBchU1KNKMbxldlkKk5OzjYnIQhcZ0CpChCAC6L6JEFMYJEIQAiS6W6Qpki7w/qMfj5lCMO6jH4+ZQt7hPD08l0MhiOdPN9Sqm1qZveO8yuV1L1mb3jvMrlYWtzZZs1VPgWQiEl0qrJipb6LnVF0CsLdIhCBioukuLoBB3FPRZF2FQuQb6pbo0WPYKi6TM3QXFyi99yNFiuguuguUXHalZjuhQhICO0IJRZhdC3Qub33Jb62T0WGwW6Lrm6Ehi3QSkQgYJEFCYJCIKEhQSLzDuox+PmUIw7qMfj5lC3uE8PTyXQyGJ50831KmTWom947zK5V7zeAknYx3JueiNUc3g9TH8oWXq4G9ST0vP0/k92GKtFKxQoV9zeD1MfyhHN4PUx/KFX3D93x/JLvf2KFCvubwepj+UI5vB6mP5QjuH7vj+Q739ih0Qr7m8HqY/lCObQepj+UI7h+74/kfe/sZ58TXm5v4JBAwPDhca7uC0XN4PUx/KEc3g9TH8oVscNNKyn8Fbrxbu4mcbTsAAJcbdvtulbTsaLC/D8BZaLm8HqY/lCObwepj+UJ93qe/4Froe35M4KZjXXBN0rYGtGhOrcq0XN4PUx/KEc3g9TH8oQ8PUf8AX8Aq0F/T8mcbA1rQLk2sb9uiUU7Lg3Nx7Foubwepj+UI5vB6mP5Qju9S/H8BroW4TOc1jDQNdBYbtNLLrZtykbwbLQ83g9TH8oRzeD1MfyhJ4ab3z+AVeK/pM5zdmu+x/DeP5oNOwsLbuFxa4/ruWj5vB6mP5Qjm8HqY/lCfd6nv+A10PaUDRZttdEpV9zeD1MfyhHN4PUx/KFU8Dd3cvj+SaxVtiiUCFf8ANoPUx/KEnNoPUR/IEdw/d8fyPvf7SgKLrQc2g9TH8oSc2g9RH8gT7h+74/kffP2mfKQkLQ82g9RH8gRzWn9RH8gR3D93x/Id8/aNYb1CPx8yhSWsaxoaxoa0bgBYIWsw8dGjCPol0M7WelVk/uz/2Q==%0a%0a%0a%0a%0a%20%0a%0a%0a"/>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8" descr="http://www.amazon.de/Integrierte-Medizin-Modell-klinische-Praxis/dp/%0adata:image/jpeg;base64,/9j/4AAQSkZJRgABAQAAAQABAAD/2wBDAAoHBwgHBgoICAgLCgoLDhgQDg0NDh0VFhEYIx8lJCIfIiEmKzcvJik0KSEiMEExNDk7Pj4+JS5ESUM8SDc9Pjv/2wBDAQoLCw4NDhwQEBw7KCIoOzs7Ozs7Ozs7Ozs7Ozs7Ozs7Ozs7Ozs7Ozs7Ozs7Ozs7Ozs7Ozs7Ozs7Ozs7Ozs7Ozv/wAARCAFaAOMDASIAAhEBAxEB/8QAGwAAAQUBAQAAAAAAAAAAAAAAAAEDBAUGAgf/xABLEAABAwIDAwgGBgcHAwQDAAABAAIDBBEFEiETMUEGFCI0UWGBsTJTcXORkhUjQnKh0SQzUlSywfA1Q0Rik6LCgtLhFmN08Qclg/EABoBAAIDAQEAAAAAAAAAAAAAAAABAgMGBAX/xAA3EQACAQICBwcDAwQCAwAAAAAAAQIDEQRxEhMhMTIzsQUUNEFRUqEVYZEiYuFCU4HBIyRD0fD/2gAMAwEAAhEDEQA/ALp1RUCpnG3ksJngDOdBmKXndRwnk+YpuTrNR75/8RSLCVq1RVJfqe819KlDQWzyHueVFv1z/mKXnlR65/xTKPEqrXVPc/yWaqHtQ8Kyp9c/4o53U+uf8Uz4pUtdU9z/ACLVQ9qHOeVPrn/FKKuo9c/5kzZKAjXVPc/yPVU/ah01dR65/wAyOdz+uf8AMVHe15IyuskDZg70wRe+qtjKbV9Z8lTUE7aBJ51UD++k+Yo5zUeuk+YqM1kwAu8aaG3t9iAybKAXgmwRef8Ac+WK0fZ8EkVNR66T5ijnVR66T5iorWTAgmQEBdNbMCbvv0fx/q6G5f3PliSj7CTzmf18nzFLzio9dJ8xUVomsC54vpcJMk3F4/oexF535nywtH2fBK5xUeuk+Yo5zP6+T5iouzmyj6zUfjp7O1d5XkG7hfTVJua/8nyxpR9g/wA5nt+uk+Yo5zP66T5iowZML/WDu+HsQWTFps8ZreF9P/Kd5/3Pli/T7Pglc5n9dJ8xSc5n9dJ8xTTQQ0Am5SlUurUTtpP8lipwa4RznM/rpPmKTnNR66T5iuLIS1tT3P8AI9XD0R3zmf10nzFHOKj18nzlNpLp66p7n+R6uHohznFRf9fJ85SGoqPXyfOVwk170a6p7n+R6uHoi9oHOfRRue4uJvck3O8oXOHdQj8fMoW4wrvQg36LoZPEK1aeb6lNIP0if3r/AOIrmy6k6xP71/8AEVysTX5ss2ayly1kCEJVSWCIS2UOav2Lao7O/N8v2vSuAezvU4wc9xCU1HeS0oC520eYjO24NiL6hR46sGonY5zckeXKb77i+9Cpyd9gnNIl2QoM1fJGxpDGtJvoXB39253DvClRytMMb3ua3M0HU24KUqU4pNkY1IydkOWKW1lFrKzm8TDE1r5JXiNgJ0ue0pYql8cY59soHl2UWfo/vHFJUpOOkDmr2JNkWUcVsLR9dLFGS5zQDIDexsuue0gL2mpiuz0hnF2+1DpTXkGnH1HkaJplVTyOa1k8bnOF2gPBuO1dCeHNlErM17WuLqLhJeRJNPcdoVXLik8NbLHlidFHIyO1yHnMBqPipNPiVO6GDbTxslkja4tLrbwrXh6ijpWKlWi3YmaJVG+kaMgO5wyxaXXvwHFJ9I0ROUVMd7E+l2C5/BV6qp7WS1kfUkoson0pQbPac5Zl3X19q6ZiNHJOIGVDXSHcBfXS/kh0ZryY9ZH1JFkG90qRVkwsUiVCBnKRdeCQpjLvDuox+PmUIw7qMfj5lC3mE8PTyXQyOJ50831KaXrE/vX/AMRXK7lH18/vX/xFcELEVubLNmqpcCyDihHFLxVJYwCqaxk+2q4mU8r+chmRwHRGljc8Nyt0iupVdW72KqkNNWM8+gqXOlDY5XSuLm5zZrW3kBBuNTprv7kCgq3yPeKUhjoRGGEjoOLCL+G7xWhQAunv0vQo7tFeZRx0lVIxl6ZzcrWtN9DpE8dvaQE7ieHVNXSUjIowXRt6QJ7h3q4shR75JSUktxdSp6t3RTNoKmHDKZoizyU8+0MbTvFzoPAqM7DqkyPn2NQGS5wImvGYAgb73ABsd2u5aMBLZKOMmm3beRqUlN3ZlqiKWj51miLzIx1gHAlo2hIPjfgiSGWpqo444nh0QebscLvAmBNu/fv4rTPgikc10kTHuZq0uANkMgijc57ImNc46ua0An2q5Y5W3bTn7tt37Cqw+nqIKtr208kTJA4zOkcDm1Jbu4668NVGZgdU3FudXjyCbP6Rva9+xaGyFT3yom2vNWOul/xKyK+Kgb9JVVVJA0ucW7J5Fz6Nj7FXOwyrtHGaUSsBjc4l4+y0gt/rtWhQowxc4lUqEWURoa90JY2EtzROYc0gPR1yNPaQePYV3W4XUVUcjA0dOVzgSdwMWXzV1bVLZS77O90kR7vDzKWKhq3yulkhbGXAiwfe31Yb5hFHhlTBsA9jRkna91ncBHlP4q6sgqLxlRqw1QitoiTilRZch0CXQlskTGJokS6oQBc4d1GPx8yhGH9Rj8fMoW9wnh6eS6GSxHOnm+pUS/r5veu/iK44LuX9fN7x3mU2dyxFbmyzNVS4Fkc7WMfbb8UbWL1jPisDMbzOve1/5pG5b7zbtXtLsZNX0/g69T9zf7aL1jfmRtovWN+ZYEWvqSVydbWcPgn9FXv+A1P3PQNvF61nzBKJ4vWM+ZeehpN+kLdxCG3bc5vL80/oq949SvU9CM8frGfMk5zBe22jv94LAgEuuHi3sulIsb5iPgj6NH3hqF6m8NZTDfPEPa8IFZTH/ExfOFgHCztTbwS5he1954BP6ND3D7uvU3pr6MGxq4AfeBJ9I0W/nkH+oFggRmNybILm2GpBR9Gh7mHd16m9+k6H98g/1Aj6UoP3yD/UCwYyNbvKdaGZt+nej6NT9zE6C9Tb/SdDa/PIbffCT6UoP3yH5wsPJlINjp4JsGx9IW9if0an7mCw6fmb0YnRE6VcR9jwk+lKK3Wo/mWGbr9rXusug29tdx4p/RqXuYOgvU2xxahbvqmfFcnGMPG+pb8CsU+MD7RPgFw4WN834BH0al7mCoRfmbc4zh4OtU34H8kn03h37yPlP5LEF4J3nd4oBbfiUfR6PuY+7r1Nr9OYdr+k/BjvyU6ORssbXsN2uFwe0Lzvom9rre4f/Z1P7tvkvPx+ChhoxcXvK6lNRRIJSJUi8oqLrD+ox+PmUIw/qMfj5lC3uE8PTyXQyOI50831KibrE3vHeZXHBOTdZm947zKbWHq82WZqqXAjBZdpVZHPEYLtXG9h8Fb41yaqMEp4paqqp3GbWNrC4lw0ud3eFTyEbZwPafNbrlqyOQ8nmStLo3tLSAbb8i3dNfpRbXqyp1aaW53+DA2HCy6bTyyRySsZmbEAXEfZBIHmQt23ktgTOUz8DLap7pIs7JdoLR6X7NVzSUtFR8gcTElLtHMqRHKQ7KZLPbl1toBfd+anoshLtCDS0E9tvkwRHs1Q2xdbtWzpeScDYMLZPSTVBxEZpJmXAp2m2W1tONzdMz8nKXA8FqMQrIudysqzTsjLi1gAJ6RsQdQPxCNFlnf6O5bzLXGawF9FJw6idX18VGwtY6Z4aHO0Autt/wClMGj5U0uHCnlMNRTumJdMdOwC1rW1333qDFS8mpsQp8Mip5nVIrTDLme4B7NRfQ6a2tx01RokHj4Si9FPdfL5MximHuwzFJ6J8jJHQuylzDcFROJIHG63UnJKnirsZmhp5Jaehytp6cOcc7ywHXW9hdOYfyWoH4zQMqqY7OupjI+Evc0xPaBcDW9tdxRogu0acYbduz/VzAgk6BpunaqCaimdTzxmOSM9Jp4X1/mtnhjuTjcYoaWmopTWRVpYXSOJDm62d8bWH9GRU4NS47y2xAPo8sdG0vlyON5nWFgddPDsRog8elO0otK1zz/Pf2K85M8n4eUFS+AV3N5mNzWMWYEX4G418E9juDNpsBo8SNO2lnkldFLACbcS0gE6aBRMCq3YdJUVcR6UIjeLd0jbjxUUrPaXVKzqUHKlse4h4jQPocTqKGQgvhkLD/m7D4q7xvkezAsIhrp8QL5JrNETYdL2va993grzlXh9P9OUvKGKz6WSn5w6w0e5oGX43YFKxSidjPJnk5TPef0h8Yc4b7ZLk/gVPROB46TVOSdl5nmQI7dOy6scEom4nicNDttjtnZQ8NzWPsuFqa/kzTNgxeLm0VIKTKaN+fpSAXzA663t+Kliiw7AeUOB4XHRxvndlklqCTnLjcaa2todFFRL6mPjKDUE72fS9zPt5PQmsxWCoxKOF2HtOQuH60i+4X7u/es3KCT6K9EZh1HXY5ynFXTtldA0yRON7tJafyHwVdyUocPxDnFbVUkbKChpxtXFpBkfa5JN+47u5NxuQp4xwi5Su7W+V/soYcJo5OT0uJOrmMqGSBgptLuGmvb3+Cq3+loPxWwZQ4fPyFxDFY6NjJ2VX1bgPRaXtsO/Q2VxNh+E0/KDCKJmE0xZXQEyFwJI0vprolokljtByum9r9Nllc81BPS0W7w0/wD62m923yWW5Q0kOHY9W0kLTs4pDkF9w3gLUYZ/ZlN7pvkvB7ZX/HHM66klOEZLzJJQlSW1WaOcucP6jH4+ZQjD+pR+PmULfYTw9PJdDJYjnTzfUqZusTe8d5lccF3N1ib3jvMptYerzZZmqp8CyMG5hkqi0ZQS4gEusPidFt+VU9HWtwU01dSymldllAmFxfJrrw0WEqABUy2/bPmuGaW/Nbum/wBCOqrhtbKM72sejyYjQD/8gx4lz2n5rzexk2gsDYi3xUOOpoqjkzjOHmvpopX1ZkaXv0LczTcdugKxBdcAHzXLibC/81PSOZdnrZ+rdb4NvXT0WP8AJ7D3QYtHRVFEzZytleWZm236b9107yewh+JcnKuKkxCKdslT0oqsEtaBuNhqHHQ+xYM3FtPZqrCPFWOwyHD6mlMjIHuex0cuQ9K176EHcncVTByjDRpvzv5bP/ZtIYq7BuWEOJY/WwmN8L2sla7oiwtlAtpv81m6Oang5bCqdOwU7asy7S+mXNfs7FV1OIuqIIaVkexhgzFrc5cbu3knTXQfBRBe5119pSbLaOFkk3N7WrbPQ9EOPYXV4jjWHy1sbaXEGtdDOL2a7IGkHs3D4Kq5Ny4bgfKCOSbFI5mRscHyhrstyNA3S57TwWPzdu/uJ1XVxYWNjfXejSEuz4Ri4qTs1t3FzSVcFFyuiq3ytdAyqzmRoJGW+/d3rSs5QYZQcrqyZ1Y2ajxFha90bTZmgAvp97d2hYJscr3dCORw3CzSnPoyuyBwpZsp/wAh1S0rDq4ejN/qn5W8iXitDh1G7JSYi2tc5+jo2kNa3vvvO7d2LqgZSjD64TVkcMkkbWxsc1xzEOa7gCBoFAloKyFpdLTysb2uYQE30zfiPaUrnRGMZQUFO/4NFVcoZKnkfSYOXZXxSnaON7Fg1b5/7VezcpsKiwXCIaatEtRhr43Obs3tD7Ns4Akd/FYIOcBfTv1K46diTbTvKekymeBpzsvu3+TUco5MCrK2XFqSufJJPZwphGQ5r+0k6W4qznxzB8RxfCccnqnQS07QyaDZlxBBJuDutclYPKbD8yuwXNAtbf2lGkDwMXFLSey6/wAehuaflHhMWLY3Vumk2eIR5IxszcGxGqgOxrC4uSMOCUtQ+GSV4fVSbInNxIGuvAewLKPcXm5AuFw513a8e8p6QlgKd73fl8bjXnHMIbyVxDCIXSMM0+eK8egaHNtfvIb+Kl1XKnCpceweta6Ux0MRZJ9XqTawtr3rCg6HtPBK5wygXOh70tJh3Cne935/KsW3KKsp8RxurrKckxzOzDM2xHD+S0mF/wBmU3um+Swj99gTbxW7wrXCqX3TfJeD2zy45ltSChTjFeRKQlSa3WaOcuMP6lH4+ZQloOpR+PmULfYTw9PJdDJYjnTzfUqZesze8d5lNlOTdZl947zKbWGq82WbNVT4FkefVFhVTa/bd5rgEZbntT9UG88mBJvtHeaZDgBoVuqfAj1FuAZbC2nwQ7La10rTusT8UupNyfNTGcZrW1OgSF28nsSuaSbX80rQSbZtbdhTHsSuLYZtwv4KRS0lTWTmOmpnSutezWjQdt9wVph/J92VlTiGZjXC8cDT9ZJ4fZHefAFXM1OI6M7VobExt+bQ+h48XnvP4KLZ42J7TUf00tr9SipsGgytdM81D3aGKntYHvedPlzK1gwtlxkoqaEDTpM2rjrxzafgkjonTvc9zrMb0Q27gARv0BH43TxlnpmgRHatA6Qde/gePn3Heh/Y8aeJrVHebZKdFUOAYaypyjRrY37Mf7bLh2GxzPG0MrwPWSud/NOUmIRPdkOjvStfgunzmFhkecrRu0uqmRSTIboIaV5yT1EAG8snc3yKh1NXBUOAdUsnsMg20DZDbudbNf2FXtByfNTKK3FSXE2dHTX6LR2utvPctNAWQtayOJrG9jW2Cg6qi7LaRafkeXOpsNnjBMToXbiad+YfI7X/AHKPNgU5a59DIyuibcuMWjmdzmHUeS9Rr8KocSicyogYXH7bRZw8VhK/DpsFxMQyyvLHawztu0kdlxuKshUUzpo4yvR3O6+5lgbfkut4vlufBaauhhrW/pUZD26NrYm2cfeM4+0a+1UdXTT0Tg15BaekyRhu147QRoVbvPewuPp19m6XoRjYZRlHfuXG43sD2Jy7u38Ny4JcXaO0JQegJmGU3aB8EEtt5pQSL6pb6ak2SA4Lmk2/JbvCf7Kpj/7YWG9HUErc4T/ZNN9wLxO2eVHM5sRwomXSJUizJxlxh/Uo/HzKEtB1KPx8yhb7CeHp5LoZPEc6eb6lTP1mX3jvNNpycfpEv33ea4WGq82WbNVT4FkYKs0rJwD/AHjvNRxe3apNawGuqNQPrHeaYDW2HSvdbqnwLI9RbjgE9gXZcQRYILATv4oLWgjpaKZLYLfObAdI9gWhwvDBQlk0kTZK1zc8cbhdsIO57hxPYPEprA8LAZ9ITRh9zanjeDZ7gNXHta3j26BaLDsKmrnuk2pZA5xL5d75XcbX3e34KMpJLaZ/H4xyk6UN3mc08Qic6R93yyaySP8ASce1PysEjCLggjd2qwdybpnM6M1S11tCJN3huVY+OTD5xTVbrvdfZyWsHj81SpqW48rcRJ6WolN2ymME65WA3PE6kJqNj6d428khbmytJAAJ4XGunirRxs22a4TuGMbkNRI3Pt3dBtr2aOPxUnOyBQuxmOOFjXfVhpcTcD+u1cUrW1eOU9OdY42umc3ty2tfxIXVW1kVdIyPosytOXs0SYRpyjad16WQX/6mKDexsm1ZGglkZEHSSEBrRcqsibWYlKKiWd0EJ/VxxkguHf8A12+FPyncMSnZHSYvYNveGI6XFtC4KvofpiimBoakySBuY00shfoDbfbQHhqFCFP9N77SDltNS6ir6Npkoqt0jW6mKQXXM4peUmFuheGR1MZu0OcOi8bvDen6GtknpWSzRGCSRmcwkEu9gHb4KrqcAp8TrzURSh4ls4t3Bo4nS2pSja+0bXoV0MpZK6lqGBlVHva8A8OCaloZtlK10RlpnG7orgOaf22d/wCB49ouccwQtpY5IIpJooh0mM1lZ/mYTv13t48LKqpcRbEGx1E7ZY3HKyZjSA49hB3HtBXTGWkrorvZmaraOSika02fG8Zo5BoHt/rQjgdFE1vutrwW0xGjgliLHOAhlN8wH6l+4O9h3H48FkKunlpamSCcFkkbrOBFtVNbTT9n4zXR0ZcSGLE3uUp0sCQjKN99yUjWx7EHpASbrb4Mb4RT/d/msQYyTvFlt8EFsHpxe9gfMrxe2eTHM5sRwonJEtkELMHGW+H9Sj8fMoS0HUo/HzKFvsJ4enkuhk8Rzp5vqVU/WJvvu802V3P1mX77vNcFYarzZZs1VPgWRg60jntTcC+1dw70zYOANk7XtH0hUi/967zKYDtLXG9bmly45HqrcKdCNVMw2hfiWIRU0dhmN3G2jRxJ9gUQAkXu3Rark1TOgwqerc0GSpPN4j2D7R+CsbscmOr6mi2t5Ob9bFelaTEGbOnaNMrO0953lX7cRhhbHT00JcWANaN1x/QVY0thcHMAAbwG7dZd4ViTIMQ5k6AZpNWSjpOaNL5rDQd6pqK6MmnbeWQqamajMz5DSHSxyXAvwN9fLemvoiathO1xF5dI3oua3MB36q3z3aGPZdxHSAFwuYcjBkYLAEiwXLpW3ErbDLz4Hi7HbJogkhAA2mbVw3bu1XfMxAxrIDmDWhvS3gDRTZZGh7WuIHHU2C5aA85mG4OrSN3sUnNyW0lHYZl0m1kle6N7Hl3ovbYhMxxZpDq5oyltweB3hOY5SVlPi/0g92ale1sRaN8ZvoT7SVzHtZSWU8T5ni2bLwV3lsJp3W0DSRCPJE3Jb9kblMwuvhEThUyRwVEFmyXs0SDc11/68FGq2VeHQbatgEUV9Xh4NvbZRZHU9TZ5jZIGi4JF1F7VtJJaW401RUUtNAK2olaxkWpeeGqkxsp5b1EbIiXtHTbbpD2rHYZBT4tVOhftH09IQ7Y5ugHE9ngVqYuhYZjroTZUyio7CLi2TWbukBfuVTjHJylxKOSWGNkdQ7Unc2XTQO/PeFZi4cLnQcV06wbc3AvoU4ya2oqlG5h427FhoakOIvkGe99N4d+Pt8qjF6czUectO2oiIpXby9h9Bx/h8B2rYcpKcTUbqnLZwdlLnacdHeB/AkLJ08m3qWRT3Zty6lmuN2Y2BPscAfBdsHpK46VWVCrGa8jPtO8DRdW6QvwHZ3pZ4jTzSQvJzMcWmy4BF79IABSNpGSlFSXmOFx0Go7dCtlgX9jwew+ZWJ077BbXAf7Gp7f5v4ivF7Z5KzKcRwosEiXwSFZc4i4w/qUfj5lCXD+pR+PmULfYTw9PJdDJ4jnTzfUqp+sS/fd5rhdzdYm++7zXBWFrc2WbNTT4FkYTECefVI/913b+0o+oFr7lIrwRiVQBa21fw7ymA1zT3HsW5pNauOR6sdyDV3HzW7pqd0FLQ017BlPtHfeefyCxVNG91QxoFyXAar0aoaznsjNbsaxo8GhSbueJ2rPbGJAqHPax1nNYbaOdewVzh2Gtwym1O0mk6T5Tvef5AcAqqsDdi8OByltytXYCIMNiALXVVR7LHjbmQHPsDmuGnS4K4idIyIMicW2/aF/HVPzMsR0r24FN52tcA4tN94J1t2+xUlvkIRm1ec7ibE37/wCvgn2SNDAy2VzdQCoQqInfWMBcyxILRo4X1Vfi2ISxs2UALZH5WgR2c85j2W7Afinotidi6rsKhxqJtPLK+Oxu1zTpfhccVS0FPUYdj5wqpaA+p/Vyt3GwJ8h4FXWDSVrKNgrWRMnBDQ7Ncu73cL+z/wAKynoYnmCqmIM1M8uY+2ouLEKcLaLTKZTaZnIcRocTdV4bUMcGtaWyCcBml7HW+u9U0/JGvp6oU9LWNbQPJ+sfq9g7O896t5eS8FTjlRXVrjNA+QvjpyBl1Gubt46Kf9L0MeKtwl0zdu5uYN4NHYezuUb6L/QTTKmjNBR4j9DYewGWOMySuAuRa3pHifLRXUERde4smIMFgo8UkraaMMdOwtlaNxN75h36eKsGANNgLAqqW13JKTsMsJa8scd+7W10PAMt27wNSAui6Ko1a7MwOOrTuIuDu8Qu2hrW23JpCv5lbjtOyTAq+MC/1DiCb3uBff4LAvz1FA6WRt5KljZM+t83HxuL+K9Jrw1+G1LTYjYuGnsXn2H0LqyjoaJucGRwuQLloPpG3sXXR2IrnvK7Hg04gJ422bUwsmsO1wBd+N1Xi+mhGiucUoJX09GKVr5jDt4HFovfLKbHT7yrvoyuJH6JNe3qyh1IR2Nmp7PqKWHjd7hjK4u0327NVssA1waD/q/iKygw3EQSOaTf6ZWrwFj24PC14Ic0uBBG7pFeR2tOEqK0XfaX12nHeWCQpULMnGXFB1KPx8yhFB1KPx8yhb7CeHp5LoZPEc6eb6lVN1ib77vNccF3N1ib3jvNcLC1ubLNmpp8CyIdCxjmTEsaTt5N4/zFStmwbmN+Cj0GjJffP81LunVk9N7Sx7xGsaXAZRv7FIrJGjFKkAi4kGn/AEhRn6xu9hRXGN+IyPZJZ0rY3DTtAAO9e/2PK9OS+55WNT00zsGKSshjlJLXPFx+K0oOY3O7sVZHglEKbZzM2zzq97iQb93YioZiVPC0UMjKgjTJObG3tH/hepNqWxHGiymh2jTuN94vZMc1AZvAI0DmgXt2G/BO08rp4WyOjdGSOkx29p4hdkDKSXd9zwVSdhEJtDD9lufW4LyTbt3pquqWYZTPqGQtmlaQB9locdAn5a1ly1hubbxqoNUXVdO+JgGW+h9IXvpc/DcpL7k7XRB+nsXF3OgpHN35LOv8bq+wbGH4zROIpzE+mdkezPmuLbwbaqnp8JfUBwlqLEb2Rb7e1XFBSxUbRFSNEbb9Kw1ce0nipSlFKxCcPQkOaS45mZyTu0IC5bRQxkvjgjjdJq8sOW/eQN66f0XuY7Q34FLlZYkg2PeudSsJrYLHHljax0hdYf13qPWTEQytpZIzOGnLndYA95SytY67AwPA7RcKLVx7aAsaRn0yhx0KkntJqLImAR1VHQyQVrcpbIXBzXB2YHXh3lWpnjHpZtToAwnyCzc0ToZWwRl75zoQ02a2/ZxK6a2XazCKrlLKcEuc77RFtBr2nf2K7Ru7i3FjjuIxRYDVyMJu6IsFwRfNpxHes/ycu/FaVkDLiBh2p1s0WsPipGKUdZiEHMmVRcZGMliEpIBN9QT8bf8AhWmAYZ9D4Zs5cpqX3fM5p3nsHcBorFaMSFm2VbXMNcWx6MFRUi3ZYt/ndSuKrMKc+SGjfLfaPilmfcftyEj8ArMrLdqv/sPI9bB8oCotB1d3vZP4ypKi4efqZO6aT+IrgjwP/B2rcySUFKVyqwLmg6lH4+ZQig6lH4+ZQt/hPD08l0MniOdPN9Sqm6xN7x3muE5P1iX77vNNrC1ubLNmpp8CyI1ENJvfO81JUek/vveuUhFXjZZLeKoFS6O9DLM50ZdemLm6ZXMN2/EKddRamnfUMngaAXOAnh0v9YzeLcbt8l6nZFXRquD8zgxkLw0vQucPxYSzczrJGMqLXYQLCZv7Tfy7laXsbeK8+niFVTNkF3C19D0mG2hb+XFWmC8oKtlXHh9c3bsey8VS0akDt/q60U6TtdHm38ma4lwAcBftCblifK0FsmgN7IZPE+1ntPdddOuNQ3U8QuZ3TJEbZMa6xYc28X18VzMLG7tWk2Gn9f0E+6z+i6xB4DQpmWKRjCacte4C3SGrb9qd2TTHqZwa0gOJudD3cBqnM2zkDy6wJtquYmt2bRJ9W/jfcVxUFtPC+bNYRtLi47gP5qt7WQbQ3iuJU2GUzqmplDf2R9px7AFIo6yCspI6mnOeORoc23kVisH5L1WMTjFMdnmfG43jgkcQXDhfsHctpBDHTRNigiZHGNA1jQAPAKc4qOxbyCuxXscGgZgAPsgcU23oya2ufiu5Xg2aHtDvauMoYAS7W41UEWrcPGGN46TAdLZuNvaobsGgbSvhgkkjbIQdDe1tRvCfLptqMuQsN7jjZPOfYtcPRtr3aK6LK2jMcrGz4RQx4jSSDbsLIW3ZoAqOTlli/NhT8zgM8nQD23Gp0Fh2rQcui76AY/QjnDLgnXeVlcJi2uLc8kadjh8e1ItvfuYPbfyXVDRcNJlbclKyNMyJkdTIGejExlO32MH5kp1NUsRhpmMcSXek4k3u4m5/FO3WIxVXW1pSPdow0YJCFRMP/Vze/k/iUsqHh3o1AP7w/wA1XHgl/g6FuJaQlKuSoCLrD+pR+PmUJMP6lH4+ZQt9hPD08l0MniOdPN9Ssn6xL993mm05MP0mX77vNNrC1uZLNmpp8CyGKYG83vCn0xTelN7w+QT6KvGyx7wXErXFrXxm0sbg+M94/Pd4pxLbRRhNwkpLeiuSUlZlZUybGojcy4o6m74muH6t1+kw+w3+KRzXwQP2bj9acxZusD2HgeKlSwwtbK2oNqWYh0lr3Y8bni349yrJX1YqzQvieyYuAuwF4yn7Q7rahbbC4mOIpqS/yeLVpuEtFnGHMxGKvbVYZnqXPOpO547H66HX/wC1uIHTupmvnpzFJbVjXBxHd2FNwU9NTUrKeBhjZGAG2BuO9dMr9m8Ry5gSbNflNnH80qk9PyIRi4jj3xSDYyOBcW5iyRlzb2KNBiVFNinMTLepyFwtm3X1Fzu1TlXStqp46mOaennY0sEkbRq02NiHAjgo8GFUNPUtqGRTbZrCzPYkuBJcb6WuSTf2qC0RtMtRo6z+kOB7E46OPZOvGHC2otv/AKuojKrN0djM0jQF0ZAKabI7ah7qcuseLRcewk/15wa2itdEyTp2LTcHs3IDRaxFx3lQp5mCYW6Lj9kylunsHHvsmnuhMZ25YWt9FgOYnxP/AIt2qI7OxZnKDe4Hio16PNla1jyODGZre2yiB+XRuy7o2gn8eO5S+cxDc9ni8BG4dirmx/A6KrfTEMgmccrs0JZv7Tbd3qbFFE4vnpmNEZYHRvDyGm47ezj4Ki5T4Z9PbF8UlLBLEHNLpJbktO4ad/muMcxqLDeTbKCCpE1UadkFoiSNBYnu0B/BdEUnaxW2/Mf5X1Ef/psQPqGTTvkjIYHAuc6/AD8lGoqAUVPFQ2AlaRNWEa3kI6LL9wVVgOEikDMWmizyuNqKJ4vc+tN+A4f/AEtDDFsY8uYvcSS553uJ3lcHaWKVGnqovazowtJ1J6b3DiQoQbLKnsiKHh/+J/8AkP8A5KYVDoNDVf8AyHeQVseCRJbmS0iXgkUBFzh/Uo/HzKEUHUo/HzKFvsJ4enkuhk8Rzp5vqVc3WJfvu81wu5+sy/fPmm1ha3NlmzU0+BZDFN6c/dKfIKQo9MenUW9b/IKQNyKvEWPeG9CEFVEQIBFjqCo3VGtY6UxxsN4Z9+xv9l/bH5KSjeLHsXVhcVPDzut3mU1aSqKzItZytgwyQQ4hhs7Jct8zA10b+9rr6hPv5UUgY1rsNqHZw3ohrNL2I3m3jwUWoog6mNOYRU0n7u51iw9sbvsnu3KlOF1dPUwyYfPNX09O4PdSPcdpEOws/m261WGrUMQrxe08etCrTdmawY9TkBho5Gu6IyuA3HS99QRc6kXsotRygbA0P+hnSAkWIc0DW1jrw138ONlT0M9PUtDNq0CE5nNbE2NmmpJYL23bzYk6BTsXkeyknDAImUsZyzh5vtBu1IsdbfHfwV7pq+4q0nYkzcobOiEWCwzGR5aCJQLaXvq21rd+ltbJH4vMyEyMweneLNs2J2a5c4tA1aNbgqgpq11TLKZpGgzMa0WiBdn3jUAXDhqCdOCuwZXxmaluI8+ZrWnpWsRfcLEWcN50vrdEqaXkKM2xqXlNOypNOMEp55GyCE7OfRjzwJLfx3J6PlZVCoZDHhEYDhcOExt7PRvfsHHgoNSyTnNA4NrY4A4ZNjGzYBp1cczXE3tc3N9QomGS1dTzlk2WaFmUtLQ5r2kA9G1t+traa7t90auNr2Fpu+81DsflbJFGKYPMkjmgh4y5Q0Evvf0bHfp7FUv5c1OTaQYYJ4zJsxlkN7ndw424JySJryWz1EQlc4NdkuYn3GZoAII3HQEWPgq8vq6wzxUj6irqJWiMiVzMtM0HUkt6IJ4WOlvBJQh5ok5S8iwm5bVlNT7aTDIyBa4bOeN7W6Oo03i/BSTi1VidBFNX0zqOCR146Vr80lT2A6DK3tUKhpI6ZrW7RmI1EZAactoIiBYXNrvcOF93cp7I3CR00sjpZn+k93kBwHcvPxWNpUFaO2R1UcPOptluEjZI6Q1E5aZnixy7mDg1vcE6hBWXqVJVJOUntPWhFRVkIhCCoEwUOhFn1Xvz5BS7qLSfrar33/EK2HBIktzJJSFKkKgBcYf1KPx8yhGH9Sj8fMoW+wnh6eS6GSxHOnm+pWTdZl++7zTacn6xL993muFha3NlmzU0+BZEal/WVPvf+LVIUekP11X77/i1SEVeL8dCx7xUIuhVERUiEb0AKmZqWGexe3pj0XtNnN9hGoT3BClGcoO8XZiaUlZlbV4aagjbwxVgG57js5m+yQb/ABCrpcKihnbNFUT0727mVsJlZbX7bCbLRoXqUe1q8FaW0454KnLdsMycNxDa7SmkoJHCwDYJ26AHjmI71KgfyjijY1+FvsyIxtdHUxn7Vw7Uk3HbdXMkMUwtLGx47HNBTBwvDybmhp/9MLtXbUWtsDneAfkyjkpMaOLmrkw6KKGU3kYamNoddtrk338dBv8AiifCX1NS2V2JUtPkbl+okfK8i5P2QO2wHZYK9ZhtAx2ZtFA09ojCkta1os0ADsAUZdtL+mALs/1ZT02GQWDjFW1jraOrJjHGf+gG9u46Kx5q6WNjKh7dmzdBC3ZxDwG/xUjghedW7Sr1dl7L7HVTwtOHkIGtY0NaAANABwSoQvOd3vOoRCEIGAQi+qRAAotL+tqve/8AFqlFRaXWaqt63/i1XQ4JEluJKRCQqsEXOH9Sj8fMoRh/Uo/HzKFvsJ4enkuhksRzp5vqVk/WJfvnzXC7n6zL98+abWErc2WbNTT4FkR+ayNklfHUFgkdmIyA2NgP5IEFSBrVk/8A8wpCE9bL/wCRZdjGwqP3t3yN/JLsJ/3t/wAjfyT6EtbL7fhBdkfYTH/FyfK38kc2mv1uT5W/knnuyMc7sBKqKXHHSyUjJcjTJE90x/ZLb/8Aa5XQVSonKNtn2RXKsouzLLm0p/xkvwb+STm0v77N8G/kmJcWpOaukZNqbhoym4IF91tB3nRRqzGGswuTZSkVLYQ6+U2vYE62tfXcpxp1nbZ8EXXivMsOaS/v0/wZ/wBqBSS/v0/wZ/2piirTzSWaqk0bUOjBtu6VgNF3JjFFCS18jgQSDaNxtY2N9O1RaraTSV/8D1sbXbHeaS31rZ/gz/tRzV/75P8A7fyUduIsnxaOCF7i1rJM/QIBcC0aEjW2u5Q5sUc2gkaJnbcTmxA3MEob/OymqdZtL/RF10WvNZL9bn/2/kgUr/3qf4t/JRIcZg+rjkkL5HEdJkTg0XcWi/ZqLLqPGKcROMj3PLAXPcyM2GpAHt0t3qLhXXl8D10fUkilcP8AEzHxH5I5sf3mb4j8lXUmMRslqmVJlZaVxaXsIDWhgNr9u/RSKqvLsIqamnLo5ImHR7bFptfce4gocKykk/sCrxavck82NusTfMPyRzS5/Xz/ADqupsX2Ez4J531TS60MzI/SFgXejppfenhj9FkL3bVrQAbuZbQgkfGycqWITstoliItbyUaMfvE/wA65NED/iKj/UKZpsUjlqHU93ySbRwsI7ZACN+vfvVgqqjqwdpFkamluZF5i394qP8AVK5OHMP+Iqf9ZymJCq9bP1JXZE+jo7dYqv8AXcnaenjpmuawuOY5iXOJJPinUIdSbVmx3YhKEFIVAEXOH9Sj8fMoRh/Uo/HzKFvsJ4enkuhksRzp5vqVk/WZfvnzXC7n6zL98+a44LCVuZLNmpp8CyEQlRpZVkwQhCBDVVG+WlmjjNnvjc1t+0hUs3J+Z75HMkaM5A1PotyOB/3OJV+iyvpYidJWiVzpRnvKY4dXumNSWQiVwLCzMbAFoF727QmJMAqX07obRElps8vdoS0CwG7ffXsWhR4q1Y2oivu8Cs+jZvo+eC7M8k5lbqbemHAH4KOcHqpNs5zomumjkaRc2Bc4EcN2iuihRWLqK5J0YsraPD6imq2Oe6IxRmXKQTmOcg66dyYdgtT+kBkkdqh+Z4N+D8zfwuFdI4o73UvcWojaxTMwadpf9ZH0mtGl+Ehf5FcuwWodG1gkiY5tzmBPT6eZoI7L21V3uQn3yqLUQKibB5aqCVsr2MdLM6QhtyBePL52TrcMc3DKmktFG6e/oXsLgDx3KyshReKqNWJKjFO5EqaLnFTBIHBrYmyNItqcwAVccErHsMb6qNrTGxhLGm/QBtv77HwV4kRHFVIrYEqMXvKqDCqiOobKZYw7bumc9rTm13t9hVshHBVVKsqjvInCChuEQhCqJiHehLxSJjEKQpUhTRIucP6lH4+ZQjD+pR+PmULfYTw9PJdDI4jnTzfUrJ+sS/fd5rhdzdZl++7zXCwlbmSzZqafAshEqEKomCEIugQIQgIGKi6EcECBCEIAEIQgARvQhAAhCEACEIQAXSXSpEACEXQgBEiUpExiFIuu1cpki6w/qUfj5lCMP6lH4+ZQt9hPD08l0MjiOdPN9Ssm6xL993muF1P1mX7581ysJW5ks2amnwLIEJEKsmKhCECBCEIGKhIEJCFRdIhMBUXSISAVCRKgAQgpLIAEIQgAQhCYAkuhCBgkQUiYwKRKkKBl1h/UY/HzKEYf1GPx8yhb7CeHp5LoZHEc6eb6lXMf0mX7581yuprc5m++7zXCwtbmSzZqafAsgQgoVRMEqRLwQIEiEIGCVIhADdRUMp4zI4PcAL2Y25+C4bXQGlfUh942AkuAvoN9u3cnJc4aSxgcbGzb2uolNTzMwzZvjZtSwgscbtJNyQT2arojGDhd77lTctKyJDKlrrEtLGlmYPJGX43SQV0M800TXWdE7Kbka6XuPiqqTB5YpWyULWxRMc17qZ0hyPcDrbs/rQJv6FnYZDFTU7LyZmtzaBuzLcu4G1yulUKDv+opdSqv6S5lr6SHJtKiNue+XpDgLldMq6d7A9s7CC3MDmG7tVA/A6+TMXbG785Jzk+lGG/s9oTj8IxKXKCKdjQxzbCQ8Y8l/R9nwTeGw9uMSrVfaXvOIRvlYBe3pDf2JWTRSkiORry3flcDZUEeB1vONtKIHhxIfEJXAEFoadQL8FZ4VQmhhka8R53yOddmvRJuBchU1KNKMbxldlkKk5OzjYnIQhcZ0CpChCAC6L6JEFMYJEIQAiS6W6Qpki7w/qMfj5lCMO6jH4+ZQt7hPD08l0MhiOdPN9Sqm1qZveO8yuV1L1mb3jvMrlYWtzZZs1VPgWQiEl0qrJipb6LnVF0CsLdIhCBioukuLoBB3FPRZF2FQuQb6pbo0WPYKi6TM3QXFyi99yNFiuguuguUXHalZjuhQhICO0IJRZhdC3Qub33Jb62T0WGwW6Lrm6Ehi3QSkQgYJEFCYJCIKEhQSLzDuox+PmUIw7qMfj5lC3uE8PTyXQyGJ50831KmTWom947zK5V7zeAknYx3JueiNUc3g9TH8oWXq4G9ST0vP0/k92GKtFKxQoV9zeD1MfyhHN4PUx/KFX3D93x/JLvf2KFCvubwepj+UI5vB6mP5QjuH7vj+Q739ih0Qr7m8HqY/lCObQepj+UI7h+74/kfe/sZ58TXm5v4JBAwPDhca7uC0XN4PUx/KEc3g9TH8oVscNNKyn8Fbrxbu4mcbTsAAJcbdvtulbTsaLC/D8BZaLm8HqY/lCObwepj+UJ93qe/4Froe35M4KZjXXBN0rYGtGhOrcq0XN4PUx/KEc3g9TH8oQ8PUf8AX8Aq0F/T8mcbA1rQLk2sb9uiUU7Lg3Nx7Foubwepj+UI5vB6mP5Qju9S/H8BroW4TOc1jDQNdBYbtNLLrZtykbwbLQ83g9TH8oRzeD1MfyhJ4ab3z+AVeK/pM5zdmu+x/DeP5oNOwsLbuFxa4/ruWj5vB6mP5Qjm8HqY/lCfd6nv+A10PaUDRZttdEpV9zeD1MfyhHN4PUx/KFU8Dd3cvj+SaxVtiiUCFf8ANoPUx/KEnNoPUR/IEdw/d8fyPvf7SgKLrQc2g9TH8oSc2g9RH8gT7h+74/kffP2mfKQkLQ82g9RH8gRzWn9RH8gR3D93x/Id8/aNYb1CPx8yhSWsaxoaxoa0bgBYIWsw8dGjCPol0M7WelVk/uz/2Q==%0a%0a%0a%0a%0a%20%0a%0a%0a"/>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1035" name="Picture 11" descr="http://ecx.images-amazon.com/images/I/51g6d3Jfh%2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821" y="1618828"/>
            <a:ext cx="31146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939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Umso wichtiger sind die Regeln der inter-professionellen Zusammenarbeit</a:t>
            </a:r>
            <a:endParaRPr lang="de-CH" dirty="0"/>
          </a:p>
        </p:txBody>
      </p:sp>
      <p:sp>
        <p:nvSpPr>
          <p:cNvPr id="3" name="Inhaltsplatzhalter 2"/>
          <p:cNvSpPr>
            <a:spLocks noGrp="1"/>
          </p:cNvSpPr>
          <p:nvPr>
            <p:ph idx="1"/>
          </p:nvPr>
        </p:nvSpPr>
        <p:spPr/>
        <p:txBody>
          <a:bodyPr/>
          <a:lstStyle/>
          <a:p>
            <a:r>
              <a:rPr lang="de-CH" dirty="0" smtClean="0"/>
              <a:t>Wir haben dafür das Instrument der Reflektierten Kasuistik für unsere Zwecke umgestaltet</a:t>
            </a:r>
          </a:p>
          <a:p>
            <a:r>
              <a:rPr lang="de-CH" dirty="0" smtClean="0"/>
              <a:t>Wir sind ein Team aus Psychologinnen, Therapeuten, Ärzten, Anfängern, Professoren, Praktikanden, etc.</a:t>
            </a:r>
          </a:p>
          <a:p>
            <a:r>
              <a:rPr lang="de-CH" dirty="0" smtClean="0"/>
              <a:t>Wir müssen verhindern, dass nur die Älteren reden!</a:t>
            </a:r>
            <a:endParaRPr lang="de-CH" dirty="0"/>
          </a:p>
        </p:txBody>
      </p:sp>
    </p:spTree>
    <p:extLst>
      <p:ext uri="{BB962C8B-B14F-4D97-AF65-F5344CB8AC3E}">
        <p14:creationId xmlns:p14="http://schemas.microsoft.com/office/powerpoint/2010/main" val="2465939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de-CH" altLang="de-DE" sz="4000" dirty="0" smtClean="0"/>
              <a:t>Grundregeln in der reflektierten Kasuistik (und in Mehrpersonengesprächen)</a:t>
            </a:r>
          </a:p>
        </p:txBody>
      </p:sp>
      <p:sp>
        <p:nvSpPr>
          <p:cNvPr id="10243" name="Rectangle 3"/>
          <p:cNvSpPr>
            <a:spLocks noGrp="1" noChangeArrowheads="1"/>
          </p:cNvSpPr>
          <p:nvPr>
            <p:ph type="body" idx="1"/>
          </p:nvPr>
        </p:nvSpPr>
        <p:spPr>
          <a:xfrm>
            <a:off x="457200" y="1628800"/>
            <a:ext cx="8229600" cy="4598565"/>
          </a:xfrm>
        </p:spPr>
        <p:txBody>
          <a:bodyPr>
            <a:noAutofit/>
          </a:bodyPr>
          <a:lstStyle/>
          <a:p>
            <a:pPr eaLnBrk="1" hangingPunct="1"/>
            <a:r>
              <a:rPr lang="de-CH" altLang="de-DE" dirty="0" smtClean="0"/>
              <a:t>Man kommentiert nicht, was ein Vorredner gesagt hat, sondern bringt nur die eigene Position</a:t>
            </a:r>
          </a:p>
          <a:p>
            <a:pPr lvl="1" eaLnBrk="1" hangingPunct="1"/>
            <a:r>
              <a:rPr lang="de-CH" altLang="de-DE" dirty="0" smtClean="0"/>
              <a:t>KEIN: „Aber….“</a:t>
            </a:r>
          </a:p>
          <a:p>
            <a:pPr lvl="1" eaLnBrk="1" hangingPunct="1"/>
            <a:r>
              <a:rPr lang="de-CH" altLang="de-DE" dirty="0" smtClean="0"/>
              <a:t>KEIN: „Das </a:t>
            </a:r>
            <a:r>
              <a:rPr lang="de-CH" altLang="de-DE" dirty="0" err="1" smtClean="0"/>
              <a:t>seh</a:t>
            </a:r>
            <a:r>
              <a:rPr lang="de-CH" altLang="de-DE" dirty="0" smtClean="0"/>
              <a:t>‘ ich ganz anders als Du!“</a:t>
            </a:r>
          </a:p>
          <a:p>
            <a:pPr lvl="1" eaLnBrk="1" hangingPunct="1"/>
            <a:r>
              <a:rPr lang="de-CH" altLang="de-DE" dirty="0" smtClean="0"/>
              <a:t>KEIN: „Man muss </a:t>
            </a:r>
            <a:r>
              <a:rPr lang="de-CH" altLang="de-DE" i="1" dirty="0" smtClean="0"/>
              <a:t>doch</a:t>
            </a:r>
            <a:r>
              <a:rPr lang="de-CH" altLang="de-DE" dirty="0" smtClean="0"/>
              <a:t> ganz klar sehen, dass…“</a:t>
            </a:r>
          </a:p>
          <a:p>
            <a:pPr eaLnBrk="1" hangingPunct="1"/>
            <a:r>
              <a:rPr lang="de-CH" altLang="de-DE" dirty="0" smtClean="0"/>
              <a:t>Keine zusammenfassende Darstellung eines Chefs oder einer Chefin!</a:t>
            </a:r>
          </a:p>
          <a:p>
            <a:pPr eaLnBrk="1" hangingPunct="1"/>
            <a:r>
              <a:rPr lang="de-CH" altLang="de-DE" dirty="0" smtClean="0"/>
              <a:t>Jede/r </a:t>
            </a:r>
            <a:r>
              <a:rPr lang="de-CH" altLang="de-DE" i="1" dirty="0" smtClean="0"/>
              <a:t>muss</a:t>
            </a:r>
            <a:r>
              <a:rPr lang="de-CH" altLang="de-DE" dirty="0" smtClean="0"/>
              <a:t> etwas sagen!</a:t>
            </a:r>
          </a:p>
          <a:p>
            <a:pPr lvl="1" eaLnBrk="1" hangingPunct="1"/>
            <a:endParaRPr lang="de-CH" altLang="de-DE" dirty="0" smtClean="0"/>
          </a:p>
        </p:txBody>
      </p:sp>
    </p:spTree>
    <p:extLst>
      <p:ext uri="{BB962C8B-B14F-4D97-AF65-F5344CB8AC3E}">
        <p14:creationId xmlns:p14="http://schemas.microsoft.com/office/powerpoint/2010/main" val="2073459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de-CH" altLang="de-DE" sz="4000" smtClean="0"/>
              <a:t>Grundregeln in der reflektierten Kasuistik</a:t>
            </a:r>
          </a:p>
        </p:txBody>
      </p:sp>
      <p:sp>
        <p:nvSpPr>
          <p:cNvPr id="11267" name="Rectangle 3"/>
          <p:cNvSpPr>
            <a:spLocks noGrp="1" noChangeArrowheads="1"/>
          </p:cNvSpPr>
          <p:nvPr>
            <p:ph type="body" idx="1"/>
          </p:nvPr>
        </p:nvSpPr>
        <p:spPr>
          <a:xfrm>
            <a:off x="457200" y="1773238"/>
            <a:ext cx="8229600" cy="4535487"/>
          </a:xfrm>
        </p:spPr>
        <p:txBody>
          <a:bodyPr/>
          <a:lstStyle/>
          <a:p>
            <a:pPr eaLnBrk="1" hangingPunct="1"/>
            <a:r>
              <a:rPr lang="de-CH" altLang="de-DE" dirty="0" smtClean="0"/>
              <a:t>Die Synthese leistet diejenige, die den Fall vorgestellt hat</a:t>
            </a:r>
          </a:p>
          <a:p>
            <a:pPr eaLnBrk="1" hangingPunct="1"/>
            <a:r>
              <a:rPr lang="de-CH" altLang="de-DE" dirty="0" smtClean="0"/>
              <a:t>Zwei Grundlegende Ziele:</a:t>
            </a:r>
          </a:p>
          <a:p>
            <a:pPr lvl="1" eaLnBrk="1" hangingPunct="1"/>
            <a:r>
              <a:rPr lang="de-CH" altLang="de-DE" dirty="0" smtClean="0"/>
              <a:t>Fallvorstellende liefert Spielmaterial, mit dessen Hilfe das Team von jedem anderen erfährt, wie sie arbeitet, was ihr wichtig ist, etc.</a:t>
            </a:r>
          </a:p>
          <a:p>
            <a:pPr lvl="1" eaLnBrk="1" hangingPunct="1"/>
            <a:r>
              <a:rPr lang="de-CH" altLang="de-DE" dirty="0" smtClean="0"/>
              <a:t>Fallvorstellende kann aus den Rückmeldungen der Anderen lernen, was man in diesem Fall noch anders machen könnte</a:t>
            </a:r>
          </a:p>
        </p:txBody>
      </p:sp>
    </p:spTree>
    <p:extLst>
      <p:ext uri="{BB962C8B-B14F-4D97-AF65-F5344CB8AC3E}">
        <p14:creationId xmlns:p14="http://schemas.microsoft.com/office/powerpoint/2010/main" val="3412482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CH" altLang="de-DE" sz="4000" dirty="0" smtClean="0"/>
              <a:t>Reflektierte Kasuistik Ablauf</a:t>
            </a:r>
          </a:p>
        </p:txBody>
      </p:sp>
      <p:sp>
        <p:nvSpPr>
          <p:cNvPr id="12291" name="Rectangle 3"/>
          <p:cNvSpPr>
            <a:spLocks noGrp="1" noChangeArrowheads="1"/>
          </p:cNvSpPr>
          <p:nvPr>
            <p:ph type="body" idx="1"/>
          </p:nvPr>
        </p:nvSpPr>
        <p:spPr>
          <a:xfrm>
            <a:off x="323528" y="1628800"/>
            <a:ext cx="8568952" cy="4104605"/>
          </a:xfrm>
        </p:spPr>
        <p:txBody>
          <a:bodyPr/>
          <a:lstStyle/>
          <a:p>
            <a:pPr eaLnBrk="1" hangingPunct="1">
              <a:lnSpc>
                <a:spcPct val="80000"/>
              </a:lnSpc>
              <a:buFontTx/>
              <a:buNone/>
            </a:pPr>
            <a:r>
              <a:rPr lang="de-CH" altLang="de-DE" sz="2800" dirty="0" smtClean="0"/>
              <a:t>1. Schritt: „Was fällt Ihnen an der Kasuistik auf?“</a:t>
            </a:r>
            <a:endParaRPr lang="de-DE" altLang="de-DE" sz="2800" dirty="0" smtClean="0"/>
          </a:p>
          <a:p>
            <a:pPr eaLnBrk="1" hangingPunct="1">
              <a:lnSpc>
                <a:spcPct val="80000"/>
              </a:lnSpc>
              <a:buFontTx/>
              <a:buNone/>
            </a:pPr>
            <a:r>
              <a:rPr lang="de-CH" altLang="de-DE" sz="2800" dirty="0" smtClean="0"/>
              <a:t>2. Schritt: „Und warum ist Ihnen das wichtig?“</a:t>
            </a:r>
            <a:endParaRPr lang="de-DE" altLang="de-DE" sz="2800" dirty="0" smtClean="0"/>
          </a:p>
          <a:p>
            <a:pPr eaLnBrk="1" hangingPunct="1">
              <a:lnSpc>
                <a:spcPct val="80000"/>
              </a:lnSpc>
              <a:buFontTx/>
              <a:buNone/>
            </a:pPr>
            <a:r>
              <a:rPr lang="de-CH" altLang="de-DE" sz="2800" dirty="0" smtClean="0"/>
              <a:t>3. Schritt: „Und was würden Sie gerne noch von der Patientin wissen?“</a:t>
            </a:r>
            <a:endParaRPr lang="de-DE" altLang="de-DE" sz="2800" dirty="0" smtClean="0"/>
          </a:p>
          <a:p>
            <a:pPr eaLnBrk="1" hangingPunct="1">
              <a:lnSpc>
                <a:spcPct val="80000"/>
              </a:lnSpc>
              <a:buFontTx/>
              <a:buNone/>
            </a:pPr>
            <a:r>
              <a:rPr lang="de-CH" altLang="de-DE" sz="2800" dirty="0" smtClean="0"/>
              <a:t>4. Schritt: „Wie würden Sie die Kasuistik auf Ihrem theoretischen Hintergrund beschreiben?“</a:t>
            </a:r>
            <a:endParaRPr lang="de-DE" altLang="de-DE" sz="2800" dirty="0" smtClean="0"/>
          </a:p>
          <a:p>
            <a:pPr eaLnBrk="1" hangingPunct="1">
              <a:lnSpc>
                <a:spcPct val="80000"/>
              </a:lnSpc>
              <a:buFontTx/>
              <a:buNone/>
            </a:pPr>
            <a:r>
              <a:rPr lang="de-CH" altLang="de-DE" sz="2800" dirty="0" smtClean="0"/>
              <a:t>5. Schritt: „Stellen Sie sich vor, es wäre Ihr Patient, wie würden Sie weiter vorgehen?“</a:t>
            </a:r>
            <a:endParaRPr lang="de-DE" altLang="de-DE" sz="2800" dirty="0" smtClean="0"/>
          </a:p>
          <a:p>
            <a:pPr eaLnBrk="1" hangingPunct="1">
              <a:lnSpc>
                <a:spcPct val="80000"/>
              </a:lnSpc>
              <a:buFontTx/>
              <a:buNone/>
            </a:pPr>
            <a:r>
              <a:rPr lang="de-CH" altLang="de-DE" sz="2800" dirty="0" smtClean="0"/>
              <a:t>6. Schritt: Frage an die vorstellende Kollegin: „Was machen Sie jetzt aus den Rückmeldungen der Gruppe?“</a:t>
            </a:r>
            <a:endParaRPr lang="de-DE" altLang="de-DE" sz="2800" dirty="0" smtClean="0"/>
          </a:p>
        </p:txBody>
      </p:sp>
    </p:spTree>
    <p:extLst>
      <p:ext uri="{BB962C8B-B14F-4D97-AF65-F5344CB8AC3E}">
        <p14:creationId xmlns:p14="http://schemas.microsoft.com/office/powerpoint/2010/main" val="151176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6</a:t>
            </a:fld>
            <a:endParaRPr lang="en-US">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801857" cy="4008660"/>
          </a:xfrm>
          <a:prstGeom prst="rect">
            <a:avLst/>
          </a:prstGeom>
          <a:solidFill>
            <a:schemeClr val="bg1"/>
          </a:solidFill>
          <a:ln>
            <a:noFill/>
          </a:ln>
        </p:spPr>
      </p:pic>
      <p:sp>
        <p:nvSpPr>
          <p:cNvPr id="7" name="Textfeld 6"/>
          <p:cNvSpPr txBox="1"/>
          <p:nvPr/>
        </p:nvSpPr>
        <p:spPr>
          <a:xfrm>
            <a:off x="3203848" y="6186790"/>
            <a:ext cx="2736304" cy="338554"/>
          </a:xfrm>
          <a:prstGeom prst="rect">
            <a:avLst/>
          </a:prstGeom>
          <a:noFill/>
        </p:spPr>
        <p:txBody>
          <a:bodyPr wrap="square" rtlCol="0">
            <a:spAutoFit/>
          </a:bodyPr>
          <a:lstStyle/>
          <a:p>
            <a:pPr algn="ctr"/>
            <a:r>
              <a:rPr lang="de-CH" sz="1600" dirty="0" smtClean="0"/>
              <a:t>(www.int-med.de)</a:t>
            </a:r>
            <a:endParaRPr lang="de-CH" sz="1600" dirty="0"/>
          </a:p>
        </p:txBody>
      </p:sp>
      <p:sp>
        <p:nvSpPr>
          <p:cNvPr id="2" name="Rechteck 1"/>
          <p:cNvSpPr/>
          <p:nvPr/>
        </p:nvSpPr>
        <p:spPr bwMode="auto">
          <a:xfrm>
            <a:off x="4508432" y="4221088"/>
            <a:ext cx="4400929" cy="7920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145414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4" y="404664"/>
            <a:ext cx="8389689" cy="989012"/>
          </a:xfrm>
        </p:spPr>
        <p:txBody>
          <a:bodyPr>
            <a:noAutofit/>
          </a:bodyPr>
          <a:lstStyle/>
          <a:p>
            <a:r>
              <a:rPr lang="de-CH" sz="3200" dirty="0" smtClean="0"/>
              <a:t>Ein Versuch, der Vielfalt subjektiver Umwelten gerecht zu werden: das Bio-Psycho-Soziale Modell</a:t>
            </a:r>
            <a:endParaRPr lang="de-CH" sz="3200" dirty="0"/>
          </a:p>
        </p:txBody>
      </p:sp>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7</a:t>
            </a:fld>
            <a:endParaRPr lang="en-US">
              <a:solidFill>
                <a:srgbClr val="00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5320" y="1844824"/>
            <a:ext cx="487271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397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smtClean="0"/>
              <a:t>Engel und die holistische Medizin?</a:t>
            </a:r>
            <a:endParaRPr lang="de-CH" sz="4000" dirty="0"/>
          </a:p>
        </p:txBody>
      </p:sp>
      <p:sp>
        <p:nvSpPr>
          <p:cNvPr id="3" name="Inhaltsplatzhalter 2"/>
          <p:cNvSpPr>
            <a:spLocks noGrp="1"/>
          </p:cNvSpPr>
          <p:nvPr>
            <p:ph idx="1"/>
          </p:nvPr>
        </p:nvSpPr>
        <p:spPr>
          <a:xfrm>
            <a:off x="457200" y="1960241"/>
            <a:ext cx="8229600" cy="2836911"/>
          </a:xfrm>
        </p:spPr>
        <p:txBody>
          <a:bodyPr>
            <a:normAutofit fontScale="92500" lnSpcReduction="20000"/>
          </a:bodyPr>
          <a:lstStyle/>
          <a:p>
            <a:pPr marL="342900" indent="-342900">
              <a:buFont typeface="Arial" panose="020B0604020202020204" pitchFamily="34" charset="0"/>
              <a:buChar char="•"/>
            </a:pPr>
            <a:r>
              <a:rPr lang="en-GB" dirty="0" smtClean="0"/>
              <a:t>George Engel </a:t>
            </a:r>
            <a:r>
              <a:rPr lang="en-GB" dirty="0" err="1" smtClean="0"/>
              <a:t>selber</a:t>
            </a:r>
            <a:r>
              <a:rPr lang="en-GB" dirty="0" smtClean="0"/>
              <a:t> hat </a:t>
            </a:r>
            <a:r>
              <a:rPr lang="en-GB" dirty="0" err="1" smtClean="0"/>
              <a:t>sich</a:t>
            </a:r>
            <a:r>
              <a:rPr lang="en-GB" dirty="0" smtClean="0"/>
              <a:t> </a:t>
            </a:r>
            <a:r>
              <a:rPr lang="en-GB" dirty="0" err="1" smtClean="0"/>
              <a:t>dagegen</a:t>
            </a:r>
            <a:r>
              <a:rPr lang="en-GB" dirty="0" smtClean="0"/>
              <a:t> </a:t>
            </a:r>
            <a:r>
              <a:rPr lang="en-GB" dirty="0" err="1" smtClean="0"/>
              <a:t>gewehrt</a:t>
            </a:r>
            <a:r>
              <a:rPr lang="en-GB" dirty="0" smtClean="0"/>
              <a:t>, </a:t>
            </a:r>
            <a:r>
              <a:rPr lang="en-GB" dirty="0" err="1" smtClean="0"/>
              <a:t>für</a:t>
            </a:r>
            <a:r>
              <a:rPr lang="en-GB" dirty="0" smtClean="0"/>
              <a:t> </a:t>
            </a:r>
            <a:r>
              <a:rPr lang="en-GB" dirty="0" err="1" smtClean="0"/>
              <a:t>eine</a:t>
            </a:r>
            <a:r>
              <a:rPr lang="en-GB" dirty="0" smtClean="0"/>
              <a:t> ‘soft medicine’ </a:t>
            </a:r>
            <a:r>
              <a:rPr lang="en-GB" dirty="0" err="1" smtClean="0"/>
              <a:t>vereinnahmt</a:t>
            </a:r>
            <a:r>
              <a:rPr lang="en-GB" dirty="0" smtClean="0"/>
              <a:t>  </a:t>
            </a:r>
            <a:r>
              <a:rPr lang="en-GB" dirty="0" err="1" smtClean="0"/>
              <a:t>zu</a:t>
            </a:r>
            <a:r>
              <a:rPr lang="en-GB" dirty="0" smtClean="0"/>
              <a:t> </a:t>
            </a:r>
            <a:r>
              <a:rPr lang="en-GB" dirty="0" err="1" smtClean="0"/>
              <a:t>werden</a:t>
            </a:r>
            <a:r>
              <a:rPr lang="en-GB" dirty="0" smtClean="0"/>
              <a:t>!</a:t>
            </a:r>
          </a:p>
          <a:p>
            <a:pPr marL="342900" indent="-342900">
              <a:buFont typeface="Arial" panose="020B0604020202020204" pitchFamily="34" charset="0"/>
              <a:buChar char="•"/>
            </a:pPr>
            <a:r>
              <a:rPr lang="en-GB" dirty="0" smtClean="0"/>
              <a:t>As </a:t>
            </a:r>
            <a:r>
              <a:rPr lang="en-GB" dirty="0"/>
              <a:t>Engel saw it, the </a:t>
            </a:r>
            <a:r>
              <a:rPr lang="en-GB" dirty="0" err="1"/>
              <a:t>biopsychosocial</a:t>
            </a:r>
            <a:r>
              <a:rPr lang="en-GB" dirty="0"/>
              <a:t> model is not merely “a matter of compassion and humanity, as some would have us believe, but one of rigorous </a:t>
            </a:r>
            <a:r>
              <a:rPr lang="en-GB" dirty="0" smtClean="0"/>
              <a:t>application of </a:t>
            </a:r>
            <a:r>
              <a:rPr lang="en-GB" dirty="0"/>
              <a:t>the principles and practices of science” (Engel 1980, 543</a:t>
            </a:r>
            <a:r>
              <a:rPr lang="en-GB" dirty="0" smtClean="0"/>
              <a:t>).</a:t>
            </a:r>
          </a:p>
          <a:p>
            <a:pPr marL="342900" indent="-342900">
              <a:buFont typeface="Arial" panose="020B0604020202020204" pitchFamily="34" charset="0"/>
              <a:buChar char="•"/>
            </a:pPr>
            <a:endParaRPr lang="de-CH" dirty="0"/>
          </a:p>
        </p:txBody>
      </p:sp>
      <p:sp>
        <p:nvSpPr>
          <p:cNvPr id="4" name="Textfeld 3"/>
          <p:cNvSpPr txBox="1"/>
          <p:nvPr/>
        </p:nvSpPr>
        <p:spPr>
          <a:xfrm>
            <a:off x="683568" y="6002124"/>
            <a:ext cx="8136904" cy="523220"/>
          </a:xfrm>
          <a:prstGeom prst="rect">
            <a:avLst/>
          </a:prstGeom>
          <a:solidFill>
            <a:schemeClr val="bg1"/>
          </a:solidFill>
        </p:spPr>
        <p:txBody>
          <a:bodyPr wrap="square" rtlCol="0">
            <a:spAutoFit/>
          </a:bodyPr>
          <a:lstStyle/>
          <a:p>
            <a:r>
              <a:rPr lang="en-GB" sz="1400" dirty="0"/>
              <a:t>Bradley Lewis: The </a:t>
            </a:r>
            <a:r>
              <a:rPr lang="en-GB" sz="1400" dirty="0" err="1"/>
              <a:t>biopsychosocial</a:t>
            </a:r>
            <a:r>
              <a:rPr lang="en-GB" sz="1400" dirty="0"/>
              <a:t> model and philosophic pragmatism - is George Engel a pragmatist? </a:t>
            </a:r>
            <a:r>
              <a:rPr lang="de-CH" sz="1400" dirty="0" err="1"/>
              <a:t>Philosophy</a:t>
            </a:r>
            <a:r>
              <a:rPr lang="de-CH" sz="1400" dirty="0"/>
              <a:t>, </a:t>
            </a:r>
            <a:r>
              <a:rPr lang="de-CH" sz="1400" dirty="0" err="1"/>
              <a:t>Psychiatry</a:t>
            </a:r>
            <a:r>
              <a:rPr lang="de-CH" sz="1400" dirty="0"/>
              <a:t>, &amp; </a:t>
            </a:r>
            <a:r>
              <a:rPr lang="de-CH" sz="1400" dirty="0" err="1"/>
              <a:t>Psychology</a:t>
            </a:r>
            <a:r>
              <a:rPr lang="de-CH" sz="1400" dirty="0"/>
              <a:t>, Volume 14, 2007, pp. 299-310</a:t>
            </a:r>
          </a:p>
        </p:txBody>
      </p:sp>
    </p:spTree>
    <p:extLst>
      <p:ext uri="{BB962C8B-B14F-4D97-AF65-F5344CB8AC3E}">
        <p14:creationId xmlns:p14="http://schemas.microsoft.com/office/powerpoint/2010/main" val="211404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600" dirty="0" smtClean="0"/>
              <a:t>Das Bio-Psycho-Soziale Modell hat Eingang gefunden in die Medizin</a:t>
            </a:r>
            <a:endParaRPr lang="de-CH" sz="3600" dirty="0"/>
          </a:p>
        </p:txBody>
      </p:sp>
      <p:sp>
        <p:nvSpPr>
          <p:cNvPr id="3" name="Inhaltsplatzhalter 2"/>
          <p:cNvSpPr>
            <a:spLocks noGrp="1"/>
          </p:cNvSpPr>
          <p:nvPr>
            <p:ph idx="1"/>
          </p:nvPr>
        </p:nvSpPr>
        <p:spPr>
          <a:xfrm>
            <a:off x="457200" y="2536304"/>
            <a:ext cx="8229600" cy="2548880"/>
          </a:xfrm>
        </p:spPr>
        <p:txBody>
          <a:bodyPr>
            <a:normAutofit/>
          </a:bodyPr>
          <a:lstStyle/>
          <a:p>
            <a:r>
              <a:rPr lang="de-CH" sz="2800" dirty="0" smtClean="0"/>
              <a:t>Gerade bei Herz-Kreislauferkrankungen sind psychische und soziale Faktoren als ursächlich relevant dokumentiert worden</a:t>
            </a:r>
          </a:p>
          <a:p>
            <a:r>
              <a:rPr lang="de-CH" sz="2800" dirty="0" smtClean="0"/>
              <a:t>Ob die Behandlung von Patienten diesem erweiterten Modell folgt, ist eine andere Frage…</a:t>
            </a:r>
            <a:endParaRPr lang="de-CH" sz="2800" dirty="0"/>
          </a:p>
        </p:txBody>
      </p:sp>
      <p:sp>
        <p:nvSpPr>
          <p:cNvPr id="4" name="Datumsplatzhalter 3"/>
          <p:cNvSpPr>
            <a:spLocks noGrp="1"/>
          </p:cNvSpPr>
          <p:nvPr>
            <p:ph type="dt" sz="half" idx="10"/>
          </p:nvPr>
        </p:nvSpPr>
        <p:spPr/>
        <p:txBody>
          <a:bodyPr/>
          <a:lstStyle/>
          <a:p>
            <a:pPr>
              <a:defRPr/>
            </a:pPr>
            <a:fld id="{E51FE185-C1E5-4B34-8B66-1DE648FEC8F2}" type="datetime1">
              <a:rPr lang="en-US" smtClean="0">
                <a:solidFill>
                  <a:srgbClr val="000000"/>
                </a:solidFill>
              </a:rPr>
              <a:pPr>
                <a:defRPr/>
              </a:pPr>
              <a:t>3/25/2015</a:t>
            </a:fld>
            <a:endParaRPr lang="en-US">
              <a:solidFill>
                <a:srgbClr val="000000"/>
              </a:solidFill>
            </a:endParaRPr>
          </a:p>
        </p:txBody>
      </p:sp>
      <p:sp>
        <p:nvSpPr>
          <p:cNvPr id="5" name="Fußzeilenplatzhalter 4"/>
          <p:cNvSpPr>
            <a:spLocks noGrp="1"/>
          </p:cNvSpPr>
          <p:nvPr>
            <p:ph type="ftr" sz="quarter" idx="11"/>
          </p:nvPr>
        </p:nvSpPr>
        <p:spPr/>
        <p:txBody>
          <a:bodyPr/>
          <a:lstStyle/>
          <a:p>
            <a:pPr>
              <a:defRPr/>
            </a:pPr>
            <a:r>
              <a:rPr lang="en-US" smtClean="0">
                <a:solidFill>
                  <a:srgbClr val="000000"/>
                </a:solidFill>
              </a:rPr>
              <a:t>Präsentationstitel in der Fusszeile des Folienmasters definieren</a:t>
            </a:r>
            <a:endParaRPr lang="en-US">
              <a:solidFill>
                <a:srgbClr val="000000"/>
              </a:solidFill>
            </a:endParaRPr>
          </a:p>
        </p:txBody>
      </p:sp>
      <p:sp>
        <p:nvSpPr>
          <p:cNvPr id="6" name="Foliennummernplatzhalter 5"/>
          <p:cNvSpPr>
            <a:spLocks noGrp="1"/>
          </p:cNvSpPr>
          <p:nvPr>
            <p:ph type="sldNum" sz="quarter" idx="12"/>
          </p:nvPr>
        </p:nvSpPr>
        <p:spPr/>
        <p:txBody>
          <a:bodyPr/>
          <a:lstStyle/>
          <a:p>
            <a:pPr>
              <a:defRPr/>
            </a:pPr>
            <a:fld id="{37BBF624-9774-4EE4-ADD1-208E32F27BB4}"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25650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2420</Words>
  <Application>Microsoft Office PowerPoint</Application>
  <PresentationFormat>Bildschirmpräsentation (4:3)</PresentationFormat>
  <Paragraphs>229</Paragraphs>
  <Slides>53</Slides>
  <Notes>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53</vt:i4>
      </vt:variant>
    </vt:vector>
  </HeadingPairs>
  <TitlesOfParts>
    <vt:vector size="59" baseType="lpstr">
      <vt:lpstr>ＭＳ Ｐゴシック</vt:lpstr>
      <vt:lpstr>Arial</vt:lpstr>
      <vt:lpstr>Calibri</vt:lpstr>
      <vt:lpstr>Times</vt:lpstr>
      <vt:lpstr>Larissa</vt:lpstr>
      <vt:lpstr>Photo Editor-Foto</vt:lpstr>
      <vt:lpstr>Bio-psycho-soziale Fachleute: Ist die interprofessionelle Kommunikation professionell?</vt:lpstr>
      <vt:lpstr>Gliederung</vt:lpstr>
      <vt:lpstr>Gliederung</vt:lpstr>
      <vt:lpstr>BPS-Fachleute berufen sich auf das Bio-Psycho-Soziale Modell von George Engel und damit auf eine Gallionsfigur der Psychosomatischen Medizin</vt:lpstr>
      <vt:lpstr>Psychosomatik als Gegenbewegung zum Dualismus</vt:lpstr>
      <vt:lpstr>PowerPoint-Präsentation</vt:lpstr>
      <vt:lpstr>Ein Versuch, der Vielfalt subjektiver Umwelten gerecht zu werden: das Bio-Psycho-Soziale Modell</vt:lpstr>
      <vt:lpstr>Engel und die holistische Medizin?</vt:lpstr>
      <vt:lpstr>Das Bio-Psycho-Soziale Modell hat Eingang gefunden in die Medizin</vt:lpstr>
      <vt:lpstr>PowerPoint-Präsentation</vt:lpstr>
      <vt:lpstr>Hilft es wirklich, wenn wir fordern, man müsse auch psychische und soziale Faktoren berücksichtigen?</vt:lpstr>
      <vt:lpstr>Und dann sind wir bei der Bedeutung subjektiver Tatsachen angekommen, die wir den objektiven Tatsachen gegenüberstellen können.</vt:lpstr>
      <vt:lpstr>Objektive und subjektive Tatsache</vt:lpstr>
      <vt:lpstr>Objektive und subjektive Tatsache</vt:lpstr>
      <vt:lpstr>PowerPoint-Präsentation</vt:lpstr>
      <vt:lpstr>Eine Hierarchie zwischen Subjektiv und Objektiv macht wenig Sinn</vt:lpstr>
      <vt:lpstr>Medizin kennt die Auseinandersetzung zwischen subjektiver und objektiver Perspektive auf Leiden und Gesundheit – eine lange Tradition der flammenden Plädoyers</vt:lpstr>
      <vt:lpstr>Aus der Eröffnungsrede der DGIM 1930 (F. Vollhard)</vt:lpstr>
      <vt:lpstr>Um die gleiche Zeit hat der Vater von Thure von Uexküll sein Funktionskreismodell entwickelt</vt:lpstr>
      <vt:lpstr>Akut und chronisch krank</vt:lpstr>
      <vt:lpstr>Umgehen mit Chronisch Kranken</vt:lpstr>
      <vt:lpstr>Daraus ergeben sich auf Grund ‘des Ausgangsmaterials’ hohe Anforderungen an die Kommunikationsfähigkeiten der Beteiligten!</vt:lpstr>
      <vt:lpstr>Gliederung</vt:lpstr>
      <vt:lpstr>Interprofessionelle - interdisziplinär</vt:lpstr>
      <vt:lpstr>Gliederung</vt:lpstr>
      <vt:lpstr>PowerPoint-Präsentation</vt:lpstr>
      <vt:lpstr>Im Selbstverständnis einer BPS-Fachperson ist das Vernetzen mehrerer Ebenen verankert - Womöglich mit dem Ideal einer ‘Integration’ dieser Ebenen? </vt:lpstr>
      <vt:lpstr>Warum ist schon das so schwer?</vt:lpstr>
      <vt:lpstr>Die Idee einer Integration von Gegensätzen i.S. ihrer Aufhebung zündet nicht, weil sie …</vt:lpstr>
      <vt:lpstr>PowerPoint-Präsentation</vt:lpstr>
      <vt:lpstr>Wie viel einfacher wäre es doch mit einer Kardiologen-Konferenz – hier geht es weniger um den Anspruch der Viel-Schichtigkeit </vt:lpstr>
      <vt:lpstr>PowerPoint-Präsentation</vt:lpstr>
      <vt:lpstr>Zurück zur Problem-Spezies</vt:lpstr>
      <vt:lpstr>PowerPoint-Präsentation</vt:lpstr>
      <vt:lpstr>PowerPoint-Präsentation</vt:lpstr>
      <vt:lpstr>Ein Schritt der Vereinfachung</vt:lpstr>
      <vt:lpstr>PowerPoint-Präsentation</vt:lpstr>
      <vt:lpstr>Hierarchie ist wesentlich für die Identifikation von Konfliktpotential zwischen Professionen</vt:lpstr>
      <vt:lpstr>Ein paar Beispiele aus dem täglichen Leben in der somatischen Medizin</vt:lpstr>
      <vt:lpstr>PowerPoint-Präsentation</vt:lpstr>
      <vt:lpstr>PowerPoint-Präsentation</vt:lpstr>
      <vt:lpstr>Davon können BPS-Fachleute nur träumen</vt:lpstr>
      <vt:lpstr>Wir müssten also ein Raster entwickeln, mit dessen Hilfe wir feststellen, ob die interprofessionelle Kommunikation schlecht ist!</vt:lpstr>
      <vt:lpstr>Wenn wir uns einig sind, welche i-p-Teams nicht gut kommunizieren, können wir über Interventionen nachdenken</vt:lpstr>
      <vt:lpstr>In Bezug auf Konflikt-Sitzungen…</vt:lpstr>
      <vt:lpstr>Kluger Umgang mit Konflikten beginnt beim wertschätzenden Einstieg</vt:lpstr>
      <vt:lpstr>PowerPoint-Präsentation</vt:lpstr>
      <vt:lpstr>Und noch eine Vermeidungs-Strategie – in Deckung bleiben</vt:lpstr>
      <vt:lpstr>Das Manko dieser Strategien - Die Gattung stimmt nicht!</vt:lpstr>
      <vt:lpstr>Umso wichtiger sind die Regeln der inter-professionellen Zusammenarbeit</vt:lpstr>
      <vt:lpstr>Grundregeln in der reflektierten Kasuistik (und in Mehrpersonengesprächen)</vt:lpstr>
      <vt:lpstr>Grundregeln in der reflektierten Kasuistik</vt:lpstr>
      <vt:lpstr>Reflektierte Kasuistik Ablauf</vt:lpstr>
    </vt:vector>
  </TitlesOfParts>
  <Company>USB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Bio-psycho-soziale Fachleute: Ist die interprofessionelle Kommunikation professionell?</dc:title>
  <dc:creator>Langewitz Wolf , Prof.</dc:creator>
  <cp:lastModifiedBy>Regula</cp:lastModifiedBy>
  <cp:revision>15</cp:revision>
  <dcterms:created xsi:type="dcterms:W3CDTF">2015-03-18T07:48:48Z</dcterms:created>
  <dcterms:modified xsi:type="dcterms:W3CDTF">2015-03-25T17:43:13Z</dcterms:modified>
</cp:coreProperties>
</file>